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modernComment_137_5FE95270.xml" ContentType="application/vnd.ms-powerpoint.comments+xml"/>
  <Override PartName="/ppt/comments/modernComment_138_43CC4C13.xml" ContentType="application/vnd.ms-powerpoint.comments+xml"/>
  <Override PartName="/ppt/notesSlides/notesSlide1.xml" ContentType="application/vnd.openxmlformats-officedocument.presentationml.notesSlide+xml"/>
  <Override PartName="/ppt/comments/modernComment_14B_A3171185.xml" ContentType="application/vnd.ms-powerpoint.comments+xml"/>
  <Override PartName="/ppt/comments/modernComment_148_97E0A18C.xml" ContentType="application/vnd.ms-powerpoint.comments+xml"/>
  <Override PartName="/ppt/comments/modernComment_149_69898C23.xml" ContentType="application/vnd.ms-powerpoint.comments+xml"/>
  <Override PartName="/ppt/comments/modernComment_14E_19E33794.xml" ContentType="application/vnd.ms-powerpoint.comments+xml"/>
  <Override PartName="/ppt/notesSlides/notesSlide2.xml" ContentType="application/vnd.openxmlformats-officedocument.presentationml.notesSlide+xml"/>
  <Override PartName="/ppt/comments/modernComment_154_70A6C6B0.xml" ContentType="application/vnd.ms-powerpoint.comments+xml"/>
  <Override PartName="/ppt/comments/modernComment_155_E1D3CBFC.xml" ContentType="application/vnd.ms-powerpoint.comments+xml"/>
  <Override PartName="/ppt/notesSlides/notesSlide3.xml" ContentType="application/vnd.openxmlformats-officedocument.presentationml.notesSlide+xml"/>
  <Override PartName="/ppt/comments/modernComment_156_337A775B.xml" ContentType="application/vnd.ms-powerpoint.comments+xml"/>
  <Override PartName="/ppt/comments/modernComment_159_9726E541.xml" ContentType="application/vnd.ms-powerpoint.comments+xml"/>
  <Override PartName="/ppt/comments/modernComment_15C_414D5848.xml" ContentType="application/vnd.ms-powerpoint.comments+xml"/>
  <Override PartName="/ppt/comments/modernComment_14F_A4C6569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2" r:id="rId2"/>
    <p:sldMasterId id="2147483723" r:id="rId3"/>
  </p:sldMasterIdLst>
  <p:notesMasterIdLst>
    <p:notesMasterId r:id="rId46"/>
  </p:notesMasterIdLst>
  <p:handoutMasterIdLst>
    <p:handoutMasterId r:id="rId47"/>
  </p:handoutMasterIdLst>
  <p:sldIdLst>
    <p:sldId id="311" r:id="rId4"/>
    <p:sldId id="312" r:id="rId5"/>
    <p:sldId id="313" r:id="rId6"/>
    <p:sldId id="314" r:id="rId7"/>
    <p:sldId id="324" r:id="rId8"/>
    <p:sldId id="325" r:id="rId9"/>
    <p:sldId id="318" r:id="rId10"/>
    <p:sldId id="319" r:id="rId11"/>
    <p:sldId id="320" r:id="rId12"/>
    <p:sldId id="321" r:id="rId13"/>
    <p:sldId id="322" r:id="rId14"/>
    <p:sldId id="323" r:id="rId15"/>
    <p:sldId id="326" r:id="rId16"/>
    <p:sldId id="358" r:id="rId17"/>
    <p:sldId id="331" r:id="rId18"/>
    <p:sldId id="327" r:id="rId19"/>
    <p:sldId id="356" r:id="rId20"/>
    <p:sldId id="328" r:id="rId21"/>
    <p:sldId id="359" r:id="rId22"/>
    <p:sldId id="329" r:id="rId23"/>
    <p:sldId id="330" r:id="rId24"/>
    <p:sldId id="334" r:id="rId25"/>
    <p:sldId id="357" r:id="rId26"/>
    <p:sldId id="336" r:id="rId27"/>
    <p:sldId id="337" r:id="rId28"/>
    <p:sldId id="360" r:id="rId29"/>
    <p:sldId id="339" r:id="rId30"/>
    <p:sldId id="361" r:id="rId31"/>
    <p:sldId id="340" r:id="rId32"/>
    <p:sldId id="341" r:id="rId33"/>
    <p:sldId id="342" r:id="rId34"/>
    <p:sldId id="362" r:id="rId35"/>
    <p:sldId id="363" r:id="rId36"/>
    <p:sldId id="344" r:id="rId37"/>
    <p:sldId id="345" r:id="rId38"/>
    <p:sldId id="346" r:id="rId39"/>
    <p:sldId id="364" r:id="rId40"/>
    <p:sldId id="348" r:id="rId41"/>
    <p:sldId id="349" r:id="rId42"/>
    <p:sldId id="351" r:id="rId43"/>
    <p:sldId id="350" r:id="rId44"/>
    <p:sldId id="335" r:id="rId45"/>
  </p:sldIdLst>
  <p:sldSz cx="12192000" cy="6858000"/>
  <p:notesSz cx="6858000" cy="914400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D69238-90FD-999A-3180-D634DD54539F}" name="Yip, Wendy" initials="YW" userId="S::wendy.yip@sap.com::fb929b40-7a6c-4d91-8e71-529cdabc292c" providerId="AD"/>
  <p188:author id="{E12D19A6-F739-FA54-32B0-3F13F2430BBF}" name="Lo, Jane" initials="LJ" userId="S::jane.lo@sap.com::6b3f421a-dc04-4139-a025-8e4d522cd8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0F3"/>
    <a:srgbClr val="0029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26D0F-B5FB-14FF-E897-E88C4A44779D}" v="488" dt="2025-06-30T18:47:37.866"/>
    <p1510:client id="{1DA1910F-0CDF-0C27-77D8-359941FA16DF}" v="151" dt="2025-07-02T00:03:59.165"/>
    <p1510:client id="{3867DFF4-4726-9844-B248-F10B6306209D}" v="2" dt="2025-06-30T23:40:18.219"/>
    <p1510:client id="{5DB09262-8648-4917-D768-AFCBC8021B78}" v="1136" dt="2025-07-01T17:23:17.126"/>
    <p1510:client id="{89F77674-7770-F60E-CA8D-91E746A40518}" v="506" dt="2025-06-30T23:51:29.221"/>
    <p1510:client id="{9C9FDC24-F971-C280-3BC5-A1536AA50C82}" v="185" dt="2025-06-30T17:24:19.627"/>
    <p1510:client id="{D3188F98-B79C-9F44-99EC-46931D5F2266}" v="1697" dt="2025-07-01T17:19:33.312"/>
    <p1510:client id="{E8B4C2D6-EB4E-FB03-D725-654E90ED4C08}" v="3" dt="2025-06-30T21:29:43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8/10/relationships/authors" Target="author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/Relationships>
</file>

<file path=ppt/comments/modernComment_137_5FE952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9F0ECC-7E55-4D6C-915C-C7EA9FA94A8D}" authorId="{E12D19A6-F739-FA54-32B0-3F13F2430BBF}" created="2025-06-26T21:55:24.252">
    <pc:sldMkLst xmlns:pc="http://schemas.microsoft.com/office/powerpoint/2013/main/command">
      <pc:docMk/>
      <pc:sldMk cId="1609126512" sldId="311"/>
    </pc:sldMkLst>
    <p188:txBody>
      <a:bodyPr/>
      <a:lstStyle/>
      <a:p>
        <a:r>
          <a:rPr lang="en-US"/>
          <a:t>fill authors</a:t>
        </a:r>
      </a:p>
    </p188:txBody>
  </p188:cm>
</p188:cmLst>
</file>

<file path=ppt/comments/modernComment_138_43CC4C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0D1109-1A86-4DEE-9267-31767B44E355}" authorId="{A6D69238-90FD-999A-3180-D634DD54539F}" status="resolved" created="2025-06-30T21:21:01.65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7462291" sldId="312"/>
      <ac:spMk id="3" creationId="{9A5F1B9C-1DD4-DA3E-F56F-66E7B24764ED}"/>
      <ac:txMk cp="11" len="84">
        <ac:context len="247" hash="958640953"/>
      </ac:txMk>
    </ac:txMkLst>
    <p188:pos x="6383547" y="618226"/>
    <p188:txBody>
      <a:bodyPr/>
      <a:lstStyle/>
      <a:p>
        <a:r>
          <a:rPr lang="en-US"/>
          <a:t>I usually try to match the styling (here, bullet) in sessions. </a:t>
        </a:r>
      </a:p>
    </p188:txBody>
  </p188:cm>
</p188:cmLst>
</file>

<file path=ppt/comments/modernComment_148_97E0A1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AE71C-C812-4EE4-8B80-C1200DF0EB08}" authorId="{E12D19A6-F739-FA54-32B0-3F13F2430BBF}" status="resolved" created="2025-06-23T23:52:28.05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48081036" sldId="328"/>
      <ac:graphicFrameMk id="5" creationId="{945EFF19-0477-5A88-029D-53192B22F4C7}"/>
      <ac:tblMk/>
      <ac:tcMk rowId="2108606283" colId="550286102"/>
      <ac:txMk cp="0" len="19">
        <ac:context len="20" hash="1964411090"/>
      </ac:txMk>
    </ac:txMkLst>
    <p188:pos x="2088444" y="570088"/>
    <p188:txBody>
      <a:bodyPr/>
      <a:lstStyle/>
      <a:p>
        <a:r>
          <a:rPr lang="en-US"/>
          <a:t>**which paper are these from? need definition.</a:t>
        </a:r>
      </a:p>
    </p188:txBody>
  </p188:cm>
</p188:cmLst>
</file>

<file path=ppt/comments/modernComment_149_69898C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E34D13-0910-4DD5-8B4C-4E43DD761764}" authorId="{E12D19A6-F739-FA54-32B0-3F13F2430BBF}" status="resolved" created="2025-06-24T20:21:51.96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70621987" sldId="329"/>
      <ac:graphicFrameMk id="5" creationId="{3FB68BDE-6423-CDC0-0ED1-5929CF2A8FBA}"/>
      <ac:tblMk/>
      <ac:tcMk rowId="4051676406" colId="3123090688"/>
      <ac:txMk cp="12">
        <ac:context len="13" hash="569111265"/>
      </ac:txMk>
    </ac:txMkLst>
    <p188:pos x="3714044" y="575733"/>
    <p188:txBody>
      <a:bodyPr/>
      <a:lstStyle/>
      <a:p>
        <a:r>
          <a:rPr lang="en-US"/>
          <a:t>need metric and benchmark defs</a:t>
        </a:r>
      </a:p>
    </p188:txBody>
  </p188:cm>
</p188:cmLst>
</file>

<file path=ppt/comments/modernComment_14B_A31711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0AFC72-B72A-4907-93E7-C2B0DA7596C1}" authorId="{E12D19A6-F739-FA54-32B0-3F13F2430BBF}" status="resolved" created="2025-06-24T20:26:14.234" complete="100000">
    <pc:sldMkLst xmlns:pc="http://schemas.microsoft.com/office/powerpoint/2013/main/command">
      <pc:docMk/>
      <pc:sldMk cId="2736198021" sldId="331"/>
    </pc:sldMkLst>
    <p188:txBody>
      <a:bodyPr/>
      <a:lstStyle/>
      <a:p>
        <a:r>
          <a:rPr lang="en-US"/>
          <a:t>needs content</a:t>
        </a:r>
      </a:p>
    </p188:txBody>
  </p188:cm>
</p188:cmLst>
</file>

<file path=ppt/comments/modernComment_14E_19E337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99BCA0-B597-4BEC-B748-2E56578DF4A3}" authorId="{E12D19A6-F739-FA54-32B0-3F13F2430BBF}" status="resolved" created="2025-06-24T23:44:18.409" complete="100000">
    <pc:sldMkLst xmlns:pc="http://schemas.microsoft.com/office/powerpoint/2013/main/command">
      <pc:docMk/>
      <pc:sldMk cId="3903460071" sldId="330"/>
    </pc:sldMkLst>
    <p188:txBody>
      <a:bodyPr/>
      <a:lstStyle/>
      <a:p>
        <a:r>
          <a:rPr lang="en-US"/>
          <a:t>info needs to be filled</a:t>
        </a:r>
      </a:p>
    </p188:txBody>
  </p188:cm>
</p188:cmLst>
</file>

<file path=ppt/comments/modernComment_14F_A4C656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55A5E8-5827-491E-8D31-41C93CF8FCD1}" authorId="{E12D19A6-F739-FA54-32B0-3F13F2430BBF}" status="resolved" created="2025-06-26T21:55:19.471" complete="100000">
    <pc:sldMkLst xmlns:pc="http://schemas.microsoft.com/office/powerpoint/2013/main/command">
      <pc:docMk/>
      <pc:sldMk cId="2764461716" sldId="335"/>
    </pc:sldMkLst>
    <p188:txBody>
      <a:bodyPr/>
      <a:lstStyle/>
      <a:p>
        <a:r>
          <a:rPr lang="en-US"/>
          <a:t>fill contact</a:t>
        </a:r>
      </a:p>
    </p188:txBody>
  </p188:cm>
</p188:cmLst>
</file>

<file path=ppt/comments/modernComment_154_70A6C6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B66CE9-FE78-4559-A868-932E7E83F6FC}" authorId="{E12D19A6-F739-FA54-32B0-3F13F2430BBF}" status="resolved" created="2025-06-25T20:10:26.928" complete="100000">
    <pc:sldMkLst xmlns:pc="http://schemas.microsoft.com/office/powerpoint/2013/main/command">
      <pc:docMk/>
      <pc:sldMk cId="1889978032" sldId="340"/>
    </pc:sldMkLst>
    <p188:txBody>
      <a:bodyPr/>
      <a:lstStyle/>
      <a:p>
        <a:r>
          <a:rPr lang="en-US"/>
          <a:t>needs info filled</a:t>
        </a:r>
      </a:p>
    </p188:txBody>
  </p188:cm>
</p188:cmLst>
</file>

<file path=ppt/comments/modernComment_155_E1D3CB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77CE8F-6804-4A32-B57F-66D745171125}" authorId="{E12D19A6-F739-FA54-32B0-3F13F2430BBF}" status="resolved" created="2025-06-25T20:10:26.928" complete="100000">
    <pc:sldMkLst xmlns:pc="http://schemas.microsoft.com/office/powerpoint/2013/main/command">
      <pc:docMk/>
      <pc:sldMk cId="1889978032" sldId="340"/>
    </pc:sldMkLst>
    <p188:txBody>
      <a:bodyPr/>
      <a:lstStyle/>
      <a:p>
        <a:r>
          <a:rPr lang="en-US"/>
          <a:t>needs info filled</a:t>
        </a:r>
      </a:p>
    </p188:txBody>
  </p188:cm>
</p188:cmLst>
</file>

<file path=ppt/comments/modernComment_156_337A77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903755-299B-47EE-ABEA-6E7CB62DB6AC}" authorId="{E12D19A6-F739-FA54-32B0-3F13F2430BBF}" status="resolved" created="2025-06-25T21:48:35.830" complete="100000">
    <pc:sldMkLst xmlns:pc="http://schemas.microsoft.com/office/powerpoint/2013/main/command">
      <pc:docMk/>
      <pc:sldMk cId="863663963" sldId="342"/>
    </pc:sldMkLst>
    <p188:txBody>
      <a:bodyPr/>
      <a:lstStyle/>
      <a:p>
        <a:r>
          <a:rPr lang="en-US"/>
          <a:t>need info filled</a:t>
        </a:r>
      </a:p>
    </p188:txBody>
  </p188:cm>
</p188:cmLst>
</file>

<file path=ppt/comments/modernComment_159_9726E5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2D07AA-8AC4-4A20-8C19-C7E7A3A80CE2}" authorId="{A6D69238-90FD-999A-3180-D634DD54539F}" created="2025-06-30T21:28:17.7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35908673" sldId="345"/>
      <ac:spMk id="2" creationId="{99AAAA2D-534A-D775-53C5-A1383887592F}"/>
      <ac:txMk cp="121" len="363">
        <ac:context len="485" hash="2741758471"/>
      </ac:txMk>
    </ac:txMkLst>
    <p188:pos x="3088105" y="4064000"/>
    <p188:txBody>
      <a:bodyPr/>
      <a:lstStyle/>
      <a:p>
        <a:r>
          <a:rPr lang="en-US"/>
          <a:t>The styling is inconsistent: sometimes vertical, sometimes double panels</a:t>
        </a:r>
      </a:p>
    </p188:txBody>
  </p188:cm>
</p188:cmLst>
</file>

<file path=ppt/comments/modernComment_15C_414D58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BAB096-389C-4B1A-AAEB-CD4E84FF0661}" authorId="{A6D69238-90FD-999A-3180-D634DD54539F}" created="2025-06-30T21:29:43.5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95587912" sldId="348"/>
      <ac:spMk id="2" creationId="{F3F0C39A-09BA-C56C-F5B0-5C8A57CA8695}"/>
      <ac:txMk cp="344" len="21">
        <ac:context len="507" hash="2063091203"/>
      </ac:txMk>
    </ac:txMkLst>
    <p188:pos x="3048000" y="3582736"/>
    <p188:txBody>
      <a:bodyPr/>
      <a:lstStyle/>
      <a:p>
        <a:r>
          <a:rPr lang="en-US"/>
          <a:t>Sometimes "Examples" sometimes "Examples &amp; Benchmarks"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529C17-4CED-D088-DDDF-C09B146FFF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116FD-2053-F840-D708-984236DDD3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EA7D4-BCFA-D546-B5EF-C62DCA9BB3EA}" type="datetimeFigureOut"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5148C-FE47-84DA-FAFB-514E6C323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4E31-7E4B-25DA-D643-8B2814CD7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52193-EE50-BA4D-937B-F95BBCDBCE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48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2BD51-CC27-BB44-98A7-0BFE56499470}" type="datetimeFigureOut"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E4629-ABA0-AB40-AB9C-3033CD7F1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4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4629-ABA0-AB40-AB9C-3033CD7F1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4629-ABA0-AB40-AB9C-3033CD7F15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9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a typeface="+mn-lt"/>
                <a:cs typeface="+mn-lt"/>
              </a:rPr>
              <a:t>Testing typically consists of injecting policy-violating queries (e.g., “recommend a prescription drug”) and measuring whether the agent </a:t>
            </a:r>
            <a:r>
              <a:rPr lang="en-US" sz="1200" b="1">
                <a:ea typeface="+mn-lt"/>
                <a:cs typeface="+mn-lt"/>
              </a:rPr>
              <a:t>refuses, redirects,</a:t>
            </a:r>
            <a:r>
              <a:rPr lang="en-US" sz="1200">
                <a:ea typeface="+mn-lt"/>
                <a:cs typeface="+mn-lt"/>
              </a:rPr>
              <a:t> or </a:t>
            </a:r>
            <a:r>
              <a:rPr lang="en-US" sz="1200" b="1">
                <a:ea typeface="+mn-lt"/>
                <a:cs typeface="+mn-lt"/>
              </a:rPr>
              <a:t>complies</a:t>
            </a:r>
            <a:r>
              <a:rPr lang="en-US" sz="1200">
                <a:ea typeface="+mn-lt"/>
                <a:cs typeface="+mn-lt"/>
              </a:rPr>
              <a:t>. For enterprise-specific workflows, custom test suites may be employed.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E4629-ABA0-AB40-AB9C-3033CD7F15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3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439871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3781" y="0"/>
            <a:ext cx="6118219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37551887" name="LogoBlue-Dynamic" descr="{&quot;templafy&quot;:{&quot;id&quot;:&quot;31fb104a-4bd2-4be1-990c-9956a246a6a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d500091-516e-4e09-935d-a8446760ab37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2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213" y="989322"/>
            <a:ext cx="9185575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928376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2421156" name="LogoBlack-Dynamic" descr="{&quot;templafy&quot;:{&quot;id&quot;:&quot;65841d7c-a25a-482e-8a0b-399fe2060e8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9a099f80-0352-4bc9-9d82-a824546006f3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60216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7110" y="0"/>
            <a:ext cx="608489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02517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23284910" name="LogoBlue-Dynamic" descr="{&quot;templafy&quot;:{&quot;id&quot;:&quot;290322f9-1797-4b4d-8043-94260723549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4f902db-19ce-473e-a6ef-bfcbbe21a93e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80254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1"/>
            <a:ext cx="12192000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159" y="1156532"/>
            <a:ext cx="5612260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4022" y="0"/>
            <a:ext cx="4357979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263" y="2051754"/>
            <a:ext cx="552826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21219822" name="LogoWhite-Dynamic" descr="{&quot;templafy&quot;:{&quot;id&quot;:&quot;819aee73-a0a2-4380-a436-a557525fa29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81de79b-cce6-4308-a6d3-2c16a47ae934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/>
        </p:nvSpPr>
        <p:spPr>
          <a:xfrm>
            <a:off x="440286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42724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3869" y="505381"/>
            <a:ext cx="11183564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869" y="1548000"/>
            <a:ext cx="11183565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5186652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1">
          <p15:clr>
            <a:srgbClr val="FBAE40"/>
          </p15:clr>
        </p15:guide>
        <p15:guide id="2" orient="horz" pos="97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529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6713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4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646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4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305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11183565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69" y="504000"/>
            <a:ext cx="11183564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260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548000"/>
            <a:ext cx="532661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532661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7358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159" y="1156532"/>
            <a:ext cx="5612260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4022" y="0"/>
            <a:ext cx="4357979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263" y="2206502"/>
            <a:ext cx="556635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+mj-lt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98729851" name="LogoWhite-Dynamic" descr="{&quot;templafy&quot;:{&quot;id&quot;:&quot;4df62b98-d4a2-4d63-b8e0-3801bf727202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cba19fe-2e13-48e5-b14b-92c3761b1d34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5095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9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685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74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548000"/>
            <a:ext cx="5326613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5326613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70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4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0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7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66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0899129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4" orient="horz" pos="1132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548000"/>
            <a:ext cx="7090154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497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5199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557338"/>
            <a:ext cx="5326613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5326613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02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972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548000"/>
            <a:ext cx="11182288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2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2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4497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512" y="1216760"/>
            <a:ext cx="8885550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10897962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74853631" name="LogoWhite-Dynamic" descr="{&quot;templafy&quot;:{&quot;id&quot;:&quot;d4065cf0-3d7d-4421-8dd7-4a927a68200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79cac289-6949-46c4-afc6-3b10b6515444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8260753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107" y="1543050"/>
            <a:ext cx="5412068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817" y="5990000"/>
            <a:ext cx="350549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286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C67D-87CB-CAF6-1D32-856738A20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7BE82-C556-164E-A611-7119DC4F3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347-B398-FC27-5E57-FD7183B0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D2B7-6876-7D41-9317-5CC65680388A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803D-D52E-B55B-5AA6-A52CF976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hkhj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E9DC4-7903-887F-D8F5-71B9732B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874C-4923-7943-8636-01111E4D0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93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439871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3781" y="0"/>
            <a:ext cx="6118219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37551887" name="LogoBlue-Dynamic" descr="{&quot;templafy&quot;:{&quot;id&quot;:&quot;31fb104a-4bd2-4be1-990c-9956a246a6a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d500091-516e-4e09-935d-a8446760ab37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8740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159" y="1156532"/>
            <a:ext cx="5612260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4022" y="0"/>
            <a:ext cx="4357979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263" y="2206502"/>
            <a:ext cx="556635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+mj-lt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98729851" name="LogoWhite-Dynamic" descr="{&quot;templafy&quot;:{&quot;id&quot;:&quot;4df62b98-d4a2-4d63-b8e0-3801bf727202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cba19fe-2e13-48e5-b14b-92c3761b1d34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KDD ’25, August 3–7, 2025, Toronto, ON, Canada</a:t>
            </a:r>
          </a:p>
        </p:txBody>
      </p:sp>
    </p:spTree>
    <p:extLst>
      <p:ext uri="{BB962C8B-B14F-4D97-AF65-F5344CB8AC3E}">
        <p14:creationId xmlns:p14="http://schemas.microsoft.com/office/powerpoint/2010/main" val="3782677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9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512" y="1216760"/>
            <a:ext cx="8885550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10897962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74853631" name="LogoWhite-Dynamic" descr="{&quot;templafy&quot;:{&quot;id&quot;:&quot;d4065cf0-3d7d-4421-8dd7-4a927a68200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79cac289-6949-46c4-afc6-3b10b6515444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00324898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/>
        </p:nvSpPr>
        <p:spPr bwMode="gray">
          <a:xfrm>
            <a:off x="7100409" y="0"/>
            <a:ext cx="5091591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5656" y="250521"/>
            <a:ext cx="4536910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/>
        </p:nvSpPr>
        <p:spPr bwMode="gray">
          <a:xfrm>
            <a:off x="1" y="0"/>
            <a:ext cx="7224419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25126167" name="LogoWhite-Dynamic" descr="{&quot;templafy&quot;:{&quot;id&quot;:&quot;a0696034-9670-4d7b-a80a-e5801256b450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efe1d89f-eade-44b0-a576-0c0f4230189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3607" y="1129553"/>
            <a:ext cx="6884669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663157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3223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552826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7916" y="2029240"/>
            <a:ext cx="5710200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15a0c36e-cfcd-42f4-8d96-f48f504a4dd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569494402" name="LogoBlack-Dynamic" descr="{&quot;templafy&quot;:{&quot;id&quot;:&quot;f018ab10-9877-4c1a-903d-8e20a0516eb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685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2000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2136983403" name="LogoBlue-Dynamic" descr="{&quot;templafy&quot;:{&quot;id&quot;:&quot;b86c6774-bfb5-42ce-af29-ad7c8e956cc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6218600"/>
            <a:ext cx="727003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a4489086-5ad1-4eb9-8912-a3dfda15f59c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/>
        </p:nvSpPr>
        <p:spPr>
          <a:xfrm>
            <a:off x="282501" y="5724000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53696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1121" y="1275474"/>
            <a:ext cx="606776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02517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42398661" name="LogoBlue-Dynamic" descr="{&quot;templafy&quot;:{&quot;id&quot;:&quot;77d39480-6bb2-4f9e-b166-58e397c730e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c215a143-e24c-42fe-8717-bcd7348f576e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957000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194" y="1247337"/>
            <a:ext cx="8849612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928376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36947158" name="LogoBlack-Dynamic" descr="{&quot;templafy&quot;:{&quot;id&quot;:&quot;c55a38a9-de1b-495a-8b58-131e1d52fd5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74250cf-0daf-4fd4-8228-464988deba1e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72566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/>
        </p:nvSpPr>
        <p:spPr bwMode="gray">
          <a:xfrm>
            <a:off x="7100409" y="0"/>
            <a:ext cx="5091591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5656" y="250521"/>
            <a:ext cx="4536910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/>
        </p:nvSpPr>
        <p:spPr bwMode="gray">
          <a:xfrm>
            <a:off x="1" y="0"/>
            <a:ext cx="7224419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25126167" name="LogoWhite-Dynamic" descr="{&quot;templafy&quot;:{&quot;id&quot;:&quot;a0696034-9670-4d7b-a80a-e5801256b450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efe1d89f-eade-44b0-a576-0c0f4230189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3607" y="1129553"/>
            <a:ext cx="6884669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663157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1275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/>
        </p:nvSpPr>
        <p:spPr>
          <a:xfrm>
            <a:off x="780171" y="1275476"/>
            <a:ext cx="7981723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87480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322620398" name="LogoWhite-Dynamic" descr="{&quot;templafy&quot;:{&quot;id&quot;:&quot;57053213-140f-42e4-b279-3aff034a8e0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d79d039e-49b3-4324-b9e4-2a15bf644364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126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213" y="989322"/>
            <a:ext cx="9185575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928376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2421156" name="LogoBlack-Dynamic" descr="{&quot;templafy&quot;:{&quot;id&quot;:&quot;65841d7c-a25a-482e-8a0b-399fe2060e8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9a099f80-0352-4bc9-9d82-a824546006f3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98446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7110" y="0"/>
            <a:ext cx="608489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02517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023284910" name="LogoBlue-Dynamic" descr="{&quot;templafy&quot;:{&quot;id&quot;:&quot;290322f9-1797-4b4d-8043-94260723549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4f902db-19ce-473e-a6ef-bfcbbe21a93e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4856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1"/>
            <a:ext cx="12192000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159" y="1156532"/>
            <a:ext cx="5612260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99" b="0" i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4022" y="0"/>
            <a:ext cx="4357979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263" y="2051754"/>
            <a:ext cx="552826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21219822" name="LogoWhite-Dynamic" descr="{&quot;templafy&quot;:{&quot;id&quot;:&quot;819aee73-a0a2-4380-a436-a557525fa29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81de79b-cce6-4308-a6d3-2c16a47ae934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/>
        </p:nvSpPr>
        <p:spPr>
          <a:xfrm>
            <a:off x="440286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KDD Tutorials 2025</a:t>
            </a:r>
          </a:p>
        </p:txBody>
      </p:sp>
    </p:spTree>
    <p:extLst>
      <p:ext uri="{BB962C8B-B14F-4D97-AF65-F5344CB8AC3E}">
        <p14:creationId xmlns:p14="http://schemas.microsoft.com/office/powerpoint/2010/main" val="3425434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3869" y="505381"/>
            <a:ext cx="11183564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869" y="1548000"/>
            <a:ext cx="11183565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02808060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1">
          <p15:clr>
            <a:srgbClr val="FBAE40"/>
          </p15:clr>
        </p15:guide>
        <p15:guide id="2" orient="horz" pos="97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  <p:sp>
        <p:nvSpPr>
          <p:cNvPr id="3" name="Copyright Placeholder" descr="{&quot;templafy&quot;:{&quot;id&quot;:&quot;3f0b8b37-260a-4498-93b8-315483b1dcd9&quot;}}">
            <a:extLst>
              <a:ext uri="{FF2B5EF4-FFF2-40B4-BE49-F238E27FC236}">
                <a16:creationId xmlns:a16="http://schemas.microsoft.com/office/drawing/2014/main" id="{097F48A0-B9D9-D617-305D-FC8B94C807BB}"/>
              </a:ext>
            </a:extLst>
          </p:cNvPr>
          <p:cNvSpPr txBox="1">
            <a:spLocks/>
          </p:cNvSpPr>
          <p:nvPr userDrawn="1"/>
        </p:nvSpPr>
        <p:spPr>
          <a:xfrm>
            <a:off x="877624" y="6484980"/>
            <a:ext cx="843731" cy="2245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  KDD Tutorials 2025</a:t>
            </a:r>
          </a:p>
        </p:txBody>
      </p:sp>
      <p:pic>
        <p:nvPicPr>
          <p:cNvPr id="4" name="LogoBlue-Dynamic" descr="{&quot;templafy&quot;:{&quot;id&quot;:&quot;b86c6774-bfb5-42ce-af29-ad7c8e956cc6&quot;}}">
            <a:extLst>
              <a:ext uri="{FF2B5EF4-FFF2-40B4-BE49-F238E27FC236}">
                <a16:creationId xmlns:a16="http://schemas.microsoft.com/office/drawing/2014/main" id="{FF551077-3DD2-0C8A-A54A-06D83F683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870" y="6410438"/>
            <a:ext cx="453569" cy="2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8418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8180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4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7422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4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8428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11183565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69" y="504000"/>
            <a:ext cx="11183564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287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552826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7916" y="2029240"/>
            <a:ext cx="5710200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15a0c36e-cfcd-42f4-8d96-f48f504a4dd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569494402" name="LogoBlack-Dynamic" descr="{&quot;templafy&quot;:{&quot;id&quot;:&quot;f018ab10-9877-4c1a-903d-8e20a0516eb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7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548000"/>
            <a:ext cx="532661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532661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157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7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3563072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2526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74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548000"/>
            <a:ext cx="5326613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5326613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36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4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3390317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920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7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720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548000"/>
            <a:ext cx="2414971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988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8962557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4" orient="horz" pos="1132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548000"/>
            <a:ext cx="7090154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77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93591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557338"/>
            <a:ext cx="5326613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548000"/>
            <a:ext cx="5326613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469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972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548000"/>
            <a:ext cx="11182288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9560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72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2000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2136983403" name="LogoBlue-Dynamic" descr="{&quot;templafy&quot;:{&quot;id&quot;:&quot;b86c6774-bfb5-42ce-af29-ad7c8e956cc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6218600"/>
            <a:ext cx="727003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a4489086-5ad1-4eb9-8912-a3dfda15f59c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/>
        </p:nvSpPr>
        <p:spPr>
          <a:xfrm>
            <a:off x="282501" y="5724000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3221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99517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107" y="1543050"/>
            <a:ext cx="5412068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817" y="5990000"/>
            <a:ext cx="350549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275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9C49-D7BE-B0BF-FB47-0BFD74B8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5D67-D9D4-84EF-640D-014237B77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7AEE4-5082-F9D3-74A1-C71C622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B8B7C-7144-BCF2-D5FB-8EE4A486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ABF55-F4D0-3D46-12A1-9AB73AEE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156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F2BA-3679-0CF7-C878-CFFCC94B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F5A7-BC35-0217-FD91-54E343A4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132-2BE3-517C-2051-CE9795CB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B90ED-AD32-FCAC-C09B-F00575FF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8A3BA-6159-EFA3-E670-3113408C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17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94CB-A7D3-DBF9-249B-C633CCAE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8A25B-D5FE-20E4-6F8D-61BC355D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0283E-D4B1-2D88-8253-2CBCD395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93D71-CFC2-EE97-ED75-8F84158B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D2D2-499D-2C8F-BCFB-0728BC5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93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0F6E-FBF4-2ED5-8D53-A3357031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84D6-BE89-6BAF-F520-9BABD027D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47872-7C28-2BF3-87DB-65C5F285D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5A3E0-AED2-B93B-42C9-0F0B3BF8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3D94E-6074-F73A-3802-CC22EB3A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96A6F-E0B2-0BCA-C1D8-C727A466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9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79C5-3735-2853-C9E8-F3EEFB75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2310-73E1-ABBA-671E-5E5EC5939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7DC6A-98B2-C4E3-E249-688BB7D05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ED54F-3DC9-8B3F-CC56-A1DE9EDF2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6CB49-1C56-8AC6-103E-08AE6B888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4FE6E-B693-AD53-CC71-8279DED0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8DF48-B458-5BDE-E630-512EE58C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FB7AD-5130-1255-6985-0ADB07CA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491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10AF-8A7E-D14F-DD8F-E335B730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1BD7D-593C-D576-F14D-9351C4A1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28F0B-1B52-DEEE-AD8C-79B336F7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325B-95E7-0B1F-DE3F-D114AE02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56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C26B3-4932-43AF-F7EB-67D72D4A0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5669B-E024-E8DE-8675-829438B4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10FE3-1DF7-4C2F-5C5D-C68312B9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8EBD-765C-D6EB-D48A-8513B6B4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0F2A-3875-EABE-D4FB-0783813D2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FD5A3-341C-1ACB-4C09-FCB428674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AD343-BC5F-A535-3223-761D28A1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DC3B6-96A6-05A6-9E39-3A073360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B8498-C55B-4EC2-2708-7F6B354D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4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1121" y="1275474"/>
            <a:ext cx="606776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02517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42398661" name="LogoBlue-Dynamic" descr="{&quot;templafy&quot;:{&quot;id&quot;:&quot;77d39480-6bb2-4f9e-b166-58e397c730e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c215a143-e24c-42fe-8717-bcd7348f576e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745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70F0-9542-0CD8-F572-919379E0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2EB86-8B0D-9183-FBCF-BD18F2CF4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49684-6C7E-38FF-E53A-F11C8748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8AC5-0221-0A8F-1391-119C9913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AD868-8BAE-CA2A-8A40-6399BF34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8C390-6B72-6F94-86AD-F660B222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442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6CED-E673-12A2-CC4B-F0AADA9A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82D19-1880-62AD-3613-349DE8404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B1BE4-5587-86D3-6D3F-6A235CE5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D073-9566-9C57-6BEA-6433111C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CFA90-7397-3E64-9790-C48ADEE0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90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974884-CCCE-E91F-DA58-726E75607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A9BB5-B1BB-1AC8-33DC-1F035754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BF21-4C3C-6A5F-E794-D9640246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000-8434-6C4B-F470-DB22786A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B040-AD06-91A8-8F8C-0475B0E5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194" y="1247337"/>
            <a:ext cx="8849612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5928376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36947158" name="LogoBlack-Dynamic" descr="{&quot;templafy&quot;:{&quot;id&quot;:&quot;c55a38a9-de1b-495a-8b58-131e1d52fd5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74250cf-0daf-4fd4-8228-464988deba1e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63624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/>
        </p:nvSpPr>
        <p:spPr>
          <a:xfrm>
            <a:off x="780171" y="1275476"/>
            <a:ext cx="7981723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687480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322620398" name="LogoWhite-Dynamic" descr="{&quot;templafy&quot;:{&quot;id&quot;:&quot;57053213-140f-42e4-b279-3aff034a8e0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d79d039e-49b3-4324-b9e4-2a15bf644364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68730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5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0.xml"/><Relationship Id="rId63" Type="http://schemas.openxmlformats.org/officeDocument/2006/relationships/tags" Target="../tags/tag31.xml"/><Relationship Id="rId84" Type="http://schemas.openxmlformats.org/officeDocument/2006/relationships/tags" Target="../tags/tag52.xml"/><Relationship Id="rId138" Type="http://schemas.openxmlformats.org/officeDocument/2006/relationships/tags" Target="../tags/tag106.xml"/><Relationship Id="rId107" Type="http://schemas.openxmlformats.org/officeDocument/2006/relationships/tags" Target="../tags/tag75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1.xml"/><Relationship Id="rId74" Type="http://schemas.openxmlformats.org/officeDocument/2006/relationships/tags" Target="../tags/tag42.xml"/><Relationship Id="rId128" Type="http://schemas.openxmlformats.org/officeDocument/2006/relationships/tags" Target="../tags/tag96.xml"/><Relationship Id="rId149" Type="http://schemas.openxmlformats.org/officeDocument/2006/relationships/tags" Target="../tags/tag117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3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1.xml"/><Relationship Id="rId48" Type="http://schemas.openxmlformats.org/officeDocument/2006/relationships/tags" Target="../tags/tag16.xml"/><Relationship Id="rId64" Type="http://schemas.openxmlformats.org/officeDocument/2006/relationships/tags" Target="../tags/tag32.xml"/><Relationship Id="rId69" Type="http://schemas.openxmlformats.org/officeDocument/2006/relationships/tags" Target="../tags/tag37.xml"/><Relationship Id="rId113" Type="http://schemas.openxmlformats.org/officeDocument/2006/relationships/tags" Target="../tags/tag81.xml"/><Relationship Id="rId118" Type="http://schemas.openxmlformats.org/officeDocument/2006/relationships/tags" Target="../tags/tag86.xml"/><Relationship Id="rId134" Type="http://schemas.openxmlformats.org/officeDocument/2006/relationships/tags" Target="../tags/tag102.xml"/><Relationship Id="rId139" Type="http://schemas.openxmlformats.org/officeDocument/2006/relationships/tags" Target="../tags/tag107.xml"/><Relationship Id="rId80" Type="http://schemas.openxmlformats.org/officeDocument/2006/relationships/tags" Target="../tags/tag48.xml"/><Relationship Id="rId85" Type="http://schemas.openxmlformats.org/officeDocument/2006/relationships/tags" Target="../tags/tag53.xml"/><Relationship Id="rId150" Type="http://schemas.openxmlformats.org/officeDocument/2006/relationships/tags" Target="../tags/tag118.xml"/><Relationship Id="rId155" Type="http://schemas.openxmlformats.org/officeDocument/2006/relationships/tags" Target="../tags/tag12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1.xml"/><Relationship Id="rId38" Type="http://schemas.openxmlformats.org/officeDocument/2006/relationships/tags" Target="../tags/tag6.xml"/><Relationship Id="rId59" Type="http://schemas.openxmlformats.org/officeDocument/2006/relationships/tags" Target="../tags/tag27.xml"/><Relationship Id="rId103" Type="http://schemas.openxmlformats.org/officeDocument/2006/relationships/tags" Target="../tags/tag71.xml"/><Relationship Id="rId108" Type="http://schemas.openxmlformats.org/officeDocument/2006/relationships/tags" Target="../tags/tag76.xml"/><Relationship Id="rId124" Type="http://schemas.openxmlformats.org/officeDocument/2006/relationships/tags" Target="../tags/tag92.xml"/><Relationship Id="rId129" Type="http://schemas.openxmlformats.org/officeDocument/2006/relationships/tags" Target="../tags/tag97.xml"/><Relationship Id="rId54" Type="http://schemas.openxmlformats.org/officeDocument/2006/relationships/tags" Target="../tags/tag22.xml"/><Relationship Id="rId70" Type="http://schemas.openxmlformats.org/officeDocument/2006/relationships/tags" Target="../tags/tag38.xml"/><Relationship Id="rId75" Type="http://schemas.openxmlformats.org/officeDocument/2006/relationships/tags" Target="../tags/tag43.xml"/><Relationship Id="rId91" Type="http://schemas.openxmlformats.org/officeDocument/2006/relationships/tags" Target="../tags/tag59.xml"/><Relationship Id="rId96" Type="http://schemas.openxmlformats.org/officeDocument/2006/relationships/tags" Target="../tags/tag64.xml"/><Relationship Id="rId140" Type="http://schemas.openxmlformats.org/officeDocument/2006/relationships/tags" Target="../tags/tag108.xml"/><Relationship Id="rId145" Type="http://schemas.openxmlformats.org/officeDocument/2006/relationships/tags" Target="../tags/tag1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7.xml"/><Relationship Id="rId114" Type="http://schemas.openxmlformats.org/officeDocument/2006/relationships/tags" Target="../tags/tag82.xml"/><Relationship Id="rId119" Type="http://schemas.openxmlformats.org/officeDocument/2006/relationships/tags" Target="../tags/tag87.xml"/><Relationship Id="rId44" Type="http://schemas.openxmlformats.org/officeDocument/2006/relationships/tags" Target="../tags/tag12.xml"/><Relationship Id="rId60" Type="http://schemas.openxmlformats.org/officeDocument/2006/relationships/tags" Target="../tags/tag28.xml"/><Relationship Id="rId65" Type="http://schemas.openxmlformats.org/officeDocument/2006/relationships/tags" Target="../tags/tag33.xml"/><Relationship Id="rId81" Type="http://schemas.openxmlformats.org/officeDocument/2006/relationships/tags" Target="../tags/tag49.xml"/><Relationship Id="rId86" Type="http://schemas.openxmlformats.org/officeDocument/2006/relationships/tags" Target="../tags/tag54.xml"/><Relationship Id="rId130" Type="http://schemas.openxmlformats.org/officeDocument/2006/relationships/tags" Target="../tags/tag98.xml"/><Relationship Id="rId135" Type="http://schemas.openxmlformats.org/officeDocument/2006/relationships/tags" Target="../tags/tag103.xml"/><Relationship Id="rId151" Type="http://schemas.openxmlformats.org/officeDocument/2006/relationships/tags" Target="../tags/tag11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7.xml"/><Relationship Id="rId109" Type="http://schemas.openxmlformats.org/officeDocument/2006/relationships/tags" Target="../tags/tag77.xml"/><Relationship Id="rId34" Type="http://schemas.openxmlformats.org/officeDocument/2006/relationships/tags" Target="../tags/tag2.xml"/><Relationship Id="rId50" Type="http://schemas.openxmlformats.org/officeDocument/2006/relationships/tags" Target="../tags/tag18.xml"/><Relationship Id="rId55" Type="http://schemas.openxmlformats.org/officeDocument/2006/relationships/tags" Target="../tags/tag23.xml"/><Relationship Id="rId76" Type="http://schemas.openxmlformats.org/officeDocument/2006/relationships/tags" Target="../tags/tag44.xml"/><Relationship Id="rId97" Type="http://schemas.openxmlformats.org/officeDocument/2006/relationships/tags" Target="../tags/tag65.xml"/><Relationship Id="rId104" Type="http://schemas.openxmlformats.org/officeDocument/2006/relationships/tags" Target="../tags/tag72.xml"/><Relationship Id="rId120" Type="http://schemas.openxmlformats.org/officeDocument/2006/relationships/tags" Target="../tags/tag88.xml"/><Relationship Id="rId125" Type="http://schemas.openxmlformats.org/officeDocument/2006/relationships/tags" Target="../tags/tag93.xml"/><Relationship Id="rId141" Type="http://schemas.openxmlformats.org/officeDocument/2006/relationships/tags" Target="../tags/tag109.xml"/><Relationship Id="rId146" Type="http://schemas.openxmlformats.org/officeDocument/2006/relationships/tags" Target="../tags/tag114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9.xml"/><Relationship Id="rId92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8.xml"/><Relationship Id="rId45" Type="http://schemas.openxmlformats.org/officeDocument/2006/relationships/tags" Target="../tags/tag13.xml"/><Relationship Id="rId66" Type="http://schemas.openxmlformats.org/officeDocument/2006/relationships/tags" Target="../tags/tag34.xml"/><Relationship Id="rId87" Type="http://schemas.openxmlformats.org/officeDocument/2006/relationships/tags" Target="../tags/tag55.xml"/><Relationship Id="rId110" Type="http://schemas.openxmlformats.org/officeDocument/2006/relationships/tags" Target="../tags/tag78.xml"/><Relationship Id="rId115" Type="http://schemas.openxmlformats.org/officeDocument/2006/relationships/tags" Target="../tags/tag83.xml"/><Relationship Id="rId131" Type="http://schemas.openxmlformats.org/officeDocument/2006/relationships/tags" Target="../tags/tag99.xml"/><Relationship Id="rId136" Type="http://schemas.openxmlformats.org/officeDocument/2006/relationships/tags" Target="../tags/tag104.xml"/><Relationship Id="rId61" Type="http://schemas.openxmlformats.org/officeDocument/2006/relationships/tags" Target="../tags/tag29.xml"/><Relationship Id="rId82" Type="http://schemas.openxmlformats.org/officeDocument/2006/relationships/tags" Target="../tags/tag50.xml"/><Relationship Id="rId152" Type="http://schemas.openxmlformats.org/officeDocument/2006/relationships/tags" Target="../tags/tag12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56" Type="http://schemas.openxmlformats.org/officeDocument/2006/relationships/tags" Target="../tags/tag24.xml"/><Relationship Id="rId77" Type="http://schemas.openxmlformats.org/officeDocument/2006/relationships/tags" Target="../tags/tag45.xml"/><Relationship Id="rId100" Type="http://schemas.openxmlformats.org/officeDocument/2006/relationships/tags" Target="../tags/tag68.xml"/><Relationship Id="rId105" Type="http://schemas.openxmlformats.org/officeDocument/2006/relationships/tags" Target="../tags/tag73.xml"/><Relationship Id="rId126" Type="http://schemas.openxmlformats.org/officeDocument/2006/relationships/tags" Target="../tags/tag94.xml"/><Relationship Id="rId147" Type="http://schemas.openxmlformats.org/officeDocument/2006/relationships/tags" Target="../tags/tag115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9.xml"/><Relationship Id="rId72" Type="http://schemas.openxmlformats.org/officeDocument/2006/relationships/tags" Target="../tags/tag40.xml"/><Relationship Id="rId93" Type="http://schemas.openxmlformats.org/officeDocument/2006/relationships/tags" Target="../tags/tag61.xml"/><Relationship Id="rId98" Type="http://schemas.openxmlformats.org/officeDocument/2006/relationships/tags" Target="../tags/tag66.xml"/><Relationship Id="rId121" Type="http://schemas.openxmlformats.org/officeDocument/2006/relationships/tags" Target="../tags/tag89.xml"/><Relationship Id="rId142" Type="http://schemas.openxmlformats.org/officeDocument/2006/relationships/tags" Target="../tags/tag110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4.xml"/><Relationship Id="rId67" Type="http://schemas.openxmlformats.org/officeDocument/2006/relationships/tags" Target="../tags/tag35.xml"/><Relationship Id="rId116" Type="http://schemas.openxmlformats.org/officeDocument/2006/relationships/tags" Target="../tags/tag84.xml"/><Relationship Id="rId137" Type="http://schemas.openxmlformats.org/officeDocument/2006/relationships/tags" Target="../tags/tag105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9.xml"/><Relationship Id="rId62" Type="http://schemas.openxmlformats.org/officeDocument/2006/relationships/tags" Target="../tags/tag30.xml"/><Relationship Id="rId83" Type="http://schemas.openxmlformats.org/officeDocument/2006/relationships/tags" Target="../tags/tag51.xml"/><Relationship Id="rId88" Type="http://schemas.openxmlformats.org/officeDocument/2006/relationships/tags" Target="../tags/tag56.xml"/><Relationship Id="rId111" Type="http://schemas.openxmlformats.org/officeDocument/2006/relationships/tags" Target="../tags/tag79.xml"/><Relationship Id="rId132" Type="http://schemas.openxmlformats.org/officeDocument/2006/relationships/tags" Target="../tags/tag100.xml"/><Relationship Id="rId153" Type="http://schemas.openxmlformats.org/officeDocument/2006/relationships/tags" Target="../tags/tag121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4.xml"/><Relationship Id="rId57" Type="http://schemas.openxmlformats.org/officeDocument/2006/relationships/tags" Target="../tags/tag25.xml"/><Relationship Id="rId106" Type="http://schemas.openxmlformats.org/officeDocument/2006/relationships/tags" Target="../tags/tag74.xml"/><Relationship Id="rId127" Type="http://schemas.openxmlformats.org/officeDocument/2006/relationships/tags" Target="../tags/tag95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0.xml"/><Relationship Id="rId73" Type="http://schemas.openxmlformats.org/officeDocument/2006/relationships/tags" Target="../tags/tag41.xml"/><Relationship Id="rId78" Type="http://schemas.openxmlformats.org/officeDocument/2006/relationships/tags" Target="../tags/tag46.xml"/><Relationship Id="rId94" Type="http://schemas.openxmlformats.org/officeDocument/2006/relationships/tags" Target="../tags/tag62.xml"/><Relationship Id="rId99" Type="http://schemas.openxmlformats.org/officeDocument/2006/relationships/tags" Target="../tags/tag67.xml"/><Relationship Id="rId101" Type="http://schemas.openxmlformats.org/officeDocument/2006/relationships/tags" Target="../tags/tag69.xml"/><Relationship Id="rId122" Type="http://schemas.openxmlformats.org/officeDocument/2006/relationships/tags" Target="../tags/tag90.xml"/><Relationship Id="rId143" Type="http://schemas.openxmlformats.org/officeDocument/2006/relationships/tags" Target="../tags/tag111.xml"/><Relationship Id="rId148" Type="http://schemas.openxmlformats.org/officeDocument/2006/relationships/tags" Target="../tags/tag11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5.xml"/><Relationship Id="rId68" Type="http://schemas.openxmlformats.org/officeDocument/2006/relationships/tags" Target="../tags/tag36.xml"/><Relationship Id="rId89" Type="http://schemas.openxmlformats.org/officeDocument/2006/relationships/tags" Target="../tags/tag57.xml"/><Relationship Id="rId112" Type="http://schemas.openxmlformats.org/officeDocument/2006/relationships/tags" Target="../tags/tag80.xml"/><Relationship Id="rId133" Type="http://schemas.openxmlformats.org/officeDocument/2006/relationships/tags" Target="../tags/tag101.xml"/><Relationship Id="rId154" Type="http://schemas.openxmlformats.org/officeDocument/2006/relationships/tags" Target="../tags/tag122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5.xml"/><Relationship Id="rId58" Type="http://schemas.openxmlformats.org/officeDocument/2006/relationships/tags" Target="../tags/tag26.xml"/><Relationship Id="rId79" Type="http://schemas.openxmlformats.org/officeDocument/2006/relationships/tags" Target="../tags/tag47.xml"/><Relationship Id="rId102" Type="http://schemas.openxmlformats.org/officeDocument/2006/relationships/tags" Target="../tags/tag70.xml"/><Relationship Id="rId123" Type="http://schemas.openxmlformats.org/officeDocument/2006/relationships/tags" Target="../tags/tag91.xml"/><Relationship Id="rId144" Type="http://schemas.openxmlformats.org/officeDocument/2006/relationships/tags" Target="../tags/tag112.xml"/><Relationship Id="rId90" Type="http://schemas.openxmlformats.org/officeDocument/2006/relationships/tags" Target="../tags/tag58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tags" Target="../tags/tag209.xml"/><Relationship Id="rId21" Type="http://schemas.openxmlformats.org/officeDocument/2006/relationships/slideLayout" Target="../slideLayouts/slideLayout52.xml"/><Relationship Id="rId42" Type="http://schemas.openxmlformats.org/officeDocument/2006/relationships/tags" Target="../tags/tag134.xml"/><Relationship Id="rId63" Type="http://schemas.openxmlformats.org/officeDocument/2006/relationships/tags" Target="../tags/tag155.xml"/><Relationship Id="rId84" Type="http://schemas.openxmlformats.org/officeDocument/2006/relationships/tags" Target="../tags/tag176.xml"/><Relationship Id="rId138" Type="http://schemas.openxmlformats.org/officeDocument/2006/relationships/tags" Target="../tags/tag230.xml"/><Relationship Id="rId107" Type="http://schemas.openxmlformats.org/officeDocument/2006/relationships/tags" Target="../tags/tag199.xml"/><Relationship Id="rId11" Type="http://schemas.openxmlformats.org/officeDocument/2006/relationships/slideLayout" Target="../slideLayouts/slideLayout42.xml"/><Relationship Id="rId32" Type="http://schemas.openxmlformats.org/officeDocument/2006/relationships/tags" Target="../tags/tag124.xml"/><Relationship Id="rId53" Type="http://schemas.openxmlformats.org/officeDocument/2006/relationships/tags" Target="../tags/tag145.xml"/><Relationship Id="rId74" Type="http://schemas.openxmlformats.org/officeDocument/2006/relationships/tags" Target="../tags/tag166.xml"/><Relationship Id="rId128" Type="http://schemas.openxmlformats.org/officeDocument/2006/relationships/tags" Target="../tags/tag220.xml"/><Relationship Id="rId149" Type="http://schemas.openxmlformats.org/officeDocument/2006/relationships/tags" Target="../tags/tag241.xml"/><Relationship Id="rId5" Type="http://schemas.openxmlformats.org/officeDocument/2006/relationships/slideLayout" Target="../slideLayouts/slideLayout36.xml"/><Relationship Id="rId95" Type="http://schemas.openxmlformats.org/officeDocument/2006/relationships/tags" Target="../tags/tag187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43" Type="http://schemas.openxmlformats.org/officeDocument/2006/relationships/tags" Target="../tags/tag135.xml"/><Relationship Id="rId48" Type="http://schemas.openxmlformats.org/officeDocument/2006/relationships/tags" Target="../tags/tag140.xml"/><Relationship Id="rId64" Type="http://schemas.openxmlformats.org/officeDocument/2006/relationships/tags" Target="../tags/tag156.xml"/><Relationship Id="rId69" Type="http://schemas.openxmlformats.org/officeDocument/2006/relationships/tags" Target="../tags/tag161.xml"/><Relationship Id="rId113" Type="http://schemas.openxmlformats.org/officeDocument/2006/relationships/tags" Target="../tags/tag205.xml"/><Relationship Id="rId118" Type="http://schemas.openxmlformats.org/officeDocument/2006/relationships/tags" Target="../tags/tag210.xml"/><Relationship Id="rId134" Type="http://schemas.openxmlformats.org/officeDocument/2006/relationships/tags" Target="../tags/tag226.xml"/><Relationship Id="rId139" Type="http://schemas.openxmlformats.org/officeDocument/2006/relationships/tags" Target="../tags/tag231.xml"/><Relationship Id="rId80" Type="http://schemas.openxmlformats.org/officeDocument/2006/relationships/tags" Target="../tags/tag172.xml"/><Relationship Id="rId85" Type="http://schemas.openxmlformats.org/officeDocument/2006/relationships/tags" Target="../tags/tag177.xml"/><Relationship Id="rId150" Type="http://schemas.openxmlformats.org/officeDocument/2006/relationships/tags" Target="../tags/tag242.xml"/><Relationship Id="rId155" Type="http://schemas.openxmlformats.org/officeDocument/2006/relationships/image" Target="../media/image1.png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33" Type="http://schemas.openxmlformats.org/officeDocument/2006/relationships/tags" Target="../tags/tag125.xml"/><Relationship Id="rId38" Type="http://schemas.openxmlformats.org/officeDocument/2006/relationships/tags" Target="../tags/tag130.xml"/><Relationship Id="rId59" Type="http://schemas.openxmlformats.org/officeDocument/2006/relationships/tags" Target="../tags/tag151.xml"/><Relationship Id="rId103" Type="http://schemas.openxmlformats.org/officeDocument/2006/relationships/tags" Target="../tags/tag195.xml"/><Relationship Id="rId108" Type="http://schemas.openxmlformats.org/officeDocument/2006/relationships/tags" Target="../tags/tag200.xml"/><Relationship Id="rId124" Type="http://schemas.openxmlformats.org/officeDocument/2006/relationships/tags" Target="../tags/tag216.xml"/><Relationship Id="rId129" Type="http://schemas.openxmlformats.org/officeDocument/2006/relationships/tags" Target="../tags/tag221.xml"/><Relationship Id="rId54" Type="http://schemas.openxmlformats.org/officeDocument/2006/relationships/tags" Target="../tags/tag146.xml"/><Relationship Id="rId70" Type="http://schemas.openxmlformats.org/officeDocument/2006/relationships/tags" Target="../tags/tag162.xml"/><Relationship Id="rId75" Type="http://schemas.openxmlformats.org/officeDocument/2006/relationships/tags" Target="../tags/tag167.xml"/><Relationship Id="rId91" Type="http://schemas.openxmlformats.org/officeDocument/2006/relationships/tags" Target="../tags/tag183.xml"/><Relationship Id="rId96" Type="http://schemas.openxmlformats.org/officeDocument/2006/relationships/tags" Target="../tags/tag188.xml"/><Relationship Id="rId140" Type="http://schemas.openxmlformats.org/officeDocument/2006/relationships/tags" Target="../tags/tag232.xml"/><Relationship Id="rId145" Type="http://schemas.openxmlformats.org/officeDocument/2006/relationships/tags" Target="../tags/tag23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49" Type="http://schemas.openxmlformats.org/officeDocument/2006/relationships/tags" Target="../tags/tag141.xml"/><Relationship Id="rId114" Type="http://schemas.openxmlformats.org/officeDocument/2006/relationships/tags" Target="../tags/tag206.xml"/><Relationship Id="rId119" Type="http://schemas.openxmlformats.org/officeDocument/2006/relationships/tags" Target="../tags/tag211.xml"/><Relationship Id="rId44" Type="http://schemas.openxmlformats.org/officeDocument/2006/relationships/tags" Target="../tags/tag136.xml"/><Relationship Id="rId60" Type="http://schemas.openxmlformats.org/officeDocument/2006/relationships/tags" Target="../tags/tag152.xml"/><Relationship Id="rId65" Type="http://schemas.openxmlformats.org/officeDocument/2006/relationships/tags" Target="../tags/tag157.xml"/><Relationship Id="rId81" Type="http://schemas.openxmlformats.org/officeDocument/2006/relationships/tags" Target="../tags/tag173.xml"/><Relationship Id="rId86" Type="http://schemas.openxmlformats.org/officeDocument/2006/relationships/tags" Target="../tags/tag178.xml"/><Relationship Id="rId130" Type="http://schemas.openxmlformats.org/officeDocument/2006/relationships/tags" Target="../tags/tag222.xml"/><Relationship Id="rId135" Type="http://schemas.openxmlformats.org/officeDocument/2006/relationships/tags" Target="../tags/tag227.xml"/><Relationship Id="rId151" Type="http://schemas.openxmlformats.org/officeDocument/2006/relationships/tags" Target="../tags/tag243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tags" Target="../tags/tag131.xml"/><Relationship Id="rId109" Type="http://schemas.openxmlformats.org/officeDocument/2006/relationships/tags" Target="../tags/tag201.xml"/><Relationship Id="rId34" Type="http://schemas.openxmlformats.org/officeDocument/2006/relationships/tags" Target="../tags/tag126.xml"/><Relationship Id="rId50" Type="http://schemas.openxmlformats.org/officeDocument/2006/relationships/tags" Target="../tags/tag142.xml"/><Relationship Id="rId55" Type="http://schemas.openxmlformats.org/officeDocument/2006/relationships/tags" Target="../tags/tag147.xml"/><Relationship Id="rId76" Type="http://schemas.openxmlformats.org/officeDocument/2006/relationships/tags" Target="../tags/tag168.xml"/><Relationship Id="rId97" Type="http://schemas.openxmlformats.org/officeDocument/2006/relationships/tags" Target="../tags/tag189.xml"/><Relationship Id="rId104" Type="http://schemas.openxmlformats.org/officeDocument/2006/relationships/tags" Target="../tags/tag196.xml"/><Relationship Id="rId120" Type="http://schemas.openxmlformats.org/officeDocument/2006/relationships/tags" Target="../tags/tag212.xml"/><Relationship Id="rId125" Type="http://schemas.openxmlformats.org/officeDocument/2006/relationships/tags" Target="../tags/tag217.xml"/><Relationship Id="rId141" Type="http://schemas.openxmlformats.org/officeDocument/2006/relationships/tags" Target="../tags/tag233.xml"/><Relationship Id="rId146" Type="http://schemas.openxmlformats.org/officeDocument/2006/relationships/tags" Target="../tags/tag238.xml"/><Relationship Id="rId7" Type="http://schemas.openxmlformats.org/officeDocument/2006/relationships/slideLayout" Target="../slideLayouts/slideLayout38.xml"/><Relationship Id="rId71" Type="http://schemas.openxmlformats.org/officeDocument/2006/relationships/tags" Target="../tags/tag163.xml"/><Relationship Id="rId92" Type="http://schemas.openxmlformats.org/officeDocument/2006/relationships/tags" Target="../tags/tag184.xml"/><Relationship Id="rId2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55.xml"/><Relationship Id="rId40" Type="http://schemas.openxmlformats.org/officeDocument/2006/relationships/tags" Target="../tags/tag132.xml"/><Relationship Id="rId45" Type="http://schemas.openxmlformats.org/officeDocument/2006/relationships/tags" Target="../tags/tag137.xml"/><Relationship Id="rId66" Type="http://schemas.openxmlformats.org/officeDocument/2006/relationships/tags" Target="../tags/tag158.xml"/><Relationship Id="rId87" Type="http://schemas.openxmlformats.org/officeDocument/2006/relationships/tags" Target="../tags/tag179.xml"/><Relationship Id="rId110" Type="http://schemas.openxmlformats.org/officeDocument/2006/relationships/tags" Target="../tags/tag202.xml"/><Relationship Id="rId115" Type="http://schemas.openxmlformats.org/officeDocument/2006/relationships/tags" Target="../tags/tag207.xml"/><Relationship Id="rId131" Type="http://schemas.openxmlformats.org/officeDocument/2006/relationships/tags" Target="../tags/tag223.xml"/><Relationship Id="rId136" Type="http://schemas.openxmlformats.org/officeDocument/2006/relationships/tags" Target="../tags/tag228.xml"/><Relationship Id="rId61" Type="http://schemas.openxmlformats.org/officeDocument/2006/relationships/tags" Target="../tags/tag153.xml"/><Relationship Id="rId82" Type="http://schemas.openxmlformats.org/officeDocument/2006/relationships/tags" Target="../tags/tag174.xml"/><Relationship Id="rId152" Type="http://schemas.openxmlformats.org/officeDocument/2006/relationships/tags" Target="../tags/tag244.xml"/><Relationship Id="rId1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61.xml"/><Relationship Id="rId35" Type="http://schemas.openxmlformats.org/officeDocument/2006/relationships/tags" Target="../tags/tag127.xml"/><Relationship Id="rId56" Type="http://schemas.openxmlformats.org/officeDocument/2006/relationships/tags" Target="../tags/tag148.xml"/><Relationship Id="rId77" Type="http://schemas.openxmlformats.org/officeDocument/2006/relationships/tags" Target="../tags/tag169.xml"/><Relationship Id="rId100" Type="http://schemas.openxmlformats.org/officeDocument/2006/relationships/tags" Target="../tags/tag192.xml"/><Relationship Id="rId105" Type="http://schemas.openxmlformats.org/officeDocument/2006/relationships/tags" Target="../tags/tag197.xml"/><Relationship Id="rId126" Type="http://schemas.openxmlformats.org/officeDocument/2006/relationships/tags" Target="../tags/tag218.xml"/><Relationship Id="rId147" Type="http://schemas.openxmlformats.org/officeDocument/2006/relationships/tags" Target="../tags/tag239.xml"/><Relationship Id="rId8" Type="http://schemas.openxmlformats.org/officeDocument/2006/relationships/slideLayout" Target="../slideLayouts/slideLayout39.xml"/><Relationship Id="rId51" Type="http://schemas.openxmlformats.org/officeDocument/2006/relationships/tags" Target="../tags/tag143.xml"/><Relationship Id="rId72" Type="http://schemas.openxmlformats.org/officeDocument/2006/relationships/tags" Target="../tags/tag164.xml"/><Relationship Id="rId93" Type="http://schemas.openxmlformats.org/officeDocument/2006/relationships/tags" Target="../tags/tag185.xml"/><Relationship Id="rId98" Type="http://schemas.openxmlformats.org/officeDocument/2006/relationships/tags" Target="../tags/tag190.xml"/><Relationship Id="rId121" Type="http://schemas.openxmlformats.org/officeDocument/2006/relationships/tags" Target="../tags/tag213.xml"/><Relationship Id="rId142" Type="http://schemas.openxmlformats.org/officeDocument/2006/relationships/tags" Target="../tags/tag234.xml"/><Relationship Id="rId3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56.xml"/><Relationship Id="rId46" Type="http://schemas.openxmlformats.org/officeDocument/2006/relationships/tags" Target="../tags/tag138.xml"/><Relationship Id="rId67" Type="http://schemas.openxmlformats.org/officeDocument/2006/relationships/tags" Target="../tags/tag159.xml"/><Relationship Id="rId116" Type="http://schemas.openxmlformats.org/officeDocument/2006/relationships/tags" Target="../tags/tag208.xml"/><Relationship Id="rId137" Type="http://schemas.openxmlformats.org/officeDocument/2006/relationships/tags" Target="../tags/tag229.xml"/><Relationship Id="rId20" Type="http://schemas.openxmlformats.org/officeDocument/2006/relationships/slideLayout" Target="../slideLayouts/slideLayout51.xml"/><Relationship Id="rId41" Type="http://schemas.openxmlformats.org/officeDocument/2006/relationships/tags" Target="../tags/tag133.xml"/><Relationship Id="rId62" Type="http://schemas.openxmlformats.org/officeDocument/2006/relationships/tags" Target="../tags/tag154.xml"/><Relationship Id="rId83" Type="http://schemas.openxmlformats.org/officeDocument/2006/relationships/tags" Target="../tags/tag175.xml"/><Relationship Id="rId88" Type="http://schemas.openxmlformats.org/officeDocument/2006/relationships/tags" Target="../tags/tag180.xml"/><Relationship Id="rId111" Type="http://schemas.openxmlformats.org/officeDocument/2006/relationships/tags" Target="../tags/tag203.xml"/><Relationship Id="rId132" Type="http://schemas.openxmlformats.org/officeDocument/2006/relationships/tags" Target="../tags/tag224.xml"/><Relationship Id="rId153" Type="http://schemas.openxmlformats.org/officeDocument/2006/relationships/tags" Target="../tags/tag245.xml"/><Relationship Id="rId15" Type="http://schemas.openxmlformats.org/officeDocument/2006/relationships/slideLayout" Target="../slideLayouts/slideLayout46.xml"/><Relationship Id="rId36" Type="http://schemas.openxmlformats.org/officeDocument/2006/relationships/tags" Target="../tags/tag128.xml"/><Relationship Id="rId57" Type="http://schemas.openxmlformats.org/officeDocument/2006/relationships/tags" Target="../tags/tag149.xml"/><Relationship Id="rId106" Type="http://schemas.openxmlformats.org/officeDocument/2006/relationships/tags" Target="../tags/tag198.xml"/><Relationship Id="rId127" Type="http://schemas.openxmlformats.org/officeDocument/2006/relationships/tags" Target="../tags/tag219.xml"/><Relationship Id="rId10" Type="http://schemas.openxmlformats.org/officeDocument/2006/relationships/slideLayout" Target="../slideLayouts/slideLayout41.xml"/><Relationship Id="rId31" Type="http://schemas.openxmlformats.org/officeDocument/2006/relationships/theme" Target="../theme/theme2.xml"/><Relationship Id="rId52" Type="http://schemas.openxmlformats.org/officeDocument/2006/relationships/tags" Target="../tags/tag144.xml"/><Relationship Id="rId73" Type="http://schemas.openxmlformats.org/officeDocument/2006/relationships/tags" Target="../tags/tag165.xml"/><Relationship Id="rId78" Type="http://schemas.openxmlformats.org/officeDocument/2006/relationships/tags" Target="../tags/tag170.xml"/><Relationship Id="rId94" Type="http://schemas.openxmlformats.org/officeDocument/2006/relationships/tags" Target="../tags/tag186.xml"/><Relationship Id="rId99" Type="http://schemas.openxmlformats.org/officeDocument/2006/relationships/tags" Target="../tags/tag191.xml"/><Relationship Id="rId101" Type="http://schemas.openxmlformats.org/officeDocument/2006/relationships/tags" Target="../tags/tag193.xml"/><Relationship Id="rId122" Type="http://schemas.openxmlformats.org/officeDocument/2006/relationships/tags" Target="../tags/tag214.xml"/><Relationship Id="rId143" Type="http://schemas.openxmlformats.org/officeDocument/2006/relationships/tags" Target="../tags/tag235.xml"/><Relationship Id="rId148" Type="http://schemas.openxmlformats.org/officeDocument/2006/relationships/tags" Target="../tags/tag24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47" Type="http://schemas.openxmlformats.org/officeDocument/2006/relationships/tags" Target="../tags/tag139.xml"/><Relationship Id="rId68" Type="http://schemas.openxmlformats.org/officeDocument/2006/relationships/tags" Target="../tags/tag160.xml"/><Relationship Id="rId89" Type="http://schemas.openxmlformats.org/officeDocument/2006/relationships/tags" Target="../tags/tag181.xml"/><Relationship Id="rId112" Type="http://schemas.openxmlformats.org/officeDocument/2006/relationships/tags" Target="../tags/tag204.xml"/><Relationship Id="rId133" Type="http://schemas.openxmlformats.org/officeDocument/2006/relationships/tags" Target="../tags/tag225.xml"/><Relationship Id="rId154" Type="http://schemas.openxmlformats.org/officeDocument/2006/relationships/tags" Target="../tags/tag246.xml"/><Relationship Id="rId16" Type="http://schemas.openxmlformats.org/officeDocument/2006/relationships/slideLayout" Target="../slideLayouts/slideLayout47.xml"/><Relationship Id="rId37" Type="http://schemas.openxmlformats.org/officeDocument/2006/relationships/tags" Target="../tags/tag129.xml"/><Relationship Id="rId58" Type="http://schemas.openxmlformats.org/officeDocument/2006/relationships/tags" Target="../tags/tag150.xml"/><Relationship Id="rId79" Type="http://schemas.openxmlformats.org/officeDocument/2006/relationships/tags" Target="../tags/tag171.xml"/><Relationship Id="rId102" Type="http://schemas.openxmlformats.org/officeDocument/2006/relationships/tags" Target="../tags/tag194.xml"/><Relationship Id="rId123" Type="http://schemas.openxmlformats.org/officeDocument/2006/relationships/tags" Target="../tags/tag215.xml"/><Relationship Id="rId144" Type="http://schemas.openxmlformats.org/officeDocument/2006/relationships/tags" Target="../tags/tag236.xml"/><Relationship Id="rId90" Type="http://schemas.openxmlformats.org/officeDocument/2006/relationships/tags" Target="../tags/tag1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/>
        </p:nvSpPr>
        <p:spPr bwMode="black">
          <a:xfrm>
            <a:off x="11543201" y="6536752"/>
            <a:ext cx="1442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3f0b8b37-260a-4498-93b8-315483b1dcd9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black">
          <a:xfrm>
            <a:off x="503870" y="1548560"/>
            <a:ext cx="11183564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>
            <p:custDataLst>
              <p:tags r:id="rId33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>
            <p:custDataLst>
              <p:tags r:id="rId34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>
            <p:custDataLst>
              <p:tags r:id="rId35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9086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72 Brand" panose="02000000000000000000" pitchFamily="2" charset="0"/>
        <a:buChar char="​"/>
        <a:defRPr sz="1999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/>
        </p:nvSpPr>
        <p:spPr bwMode="black">
          <a:xfrm>
            <a:off x="11543201" y="6536752"/>
            <a:ext cx="1442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3f0b8b37-260a-4498-93b8-315483b1dcd9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/>
        </p:nvSpPr>
        <p:spPr>
          <a:xfrm>
            <a:off x="877624" y="6484980"/>
            <a:ext cx="843731" cy="2245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  KDD Tutorials 2025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black">
          <a:xfrm>
            <a:off x="503870" y="1548560"/>
            <a:ext cx="11183564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>
            <p:custDataLst>
              <p:tags r:id="rId32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>
            <p:custDataLst>
              <p:tags r:id="rId33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>
            <p:custDataLst>
              <p:tags r:id="rId34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2099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  <p:pic>
        <p:nvPicPr>
          <p:cNvPr id="5" name="LogoBlue-Dynamic" descr="{&quot;templafy&quot;:{&quot;id&quot;:&quot;b86c6774-bfb5-42ce-af29-ad7c8e956cc6&quot;}}">
            <a:extLst>
              <a:ext uri="{FF2B5EF4-FFF2-40B4-BE49-F238E27FC236}">
                <a16:creationId xmlns:a16="http://schemas.microsoft.com/office/drawing/2014/main" id="{1069C974-5A4A-C4DA-36B0-E728BDF3A840}"/>
              </a:ext>
            </a:extLst>
          </p:cNvPr>
          <p:cNvPicPr>
            <a:picLocks noChangeAspect="1"/>
          </p:cNvPicPr>
          <p:nvPr userDrawn="1"/>
        </p:nvPicPr>
        <p:blipFill>
          <a:blip r:embed="rId155"/>
          <a:stretch>
            <a:fillRect/>
          </a:stretch>
        </p:blipFill>
        <p:spPr>
          <a:xfrm>
            <a:off x="503870" y="6410438"/>
            <a:ext cx="453569" cy="2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72 Brand" panose="02000000000000000000" pitchFamily="2" charset="0"/>
        <a:buChar char="​"/>
        <a:defRPr sz="1999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0601B-F99B-C8D9-0087-A33C2A3E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5746-94FE-B461-4C8E-062007412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DBC8-0794-C355-5640-C59B27A96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375D8-7938-3D45-962B-7870CCF92B6C}" type="datetimeFigureOut"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116AC-40FF-FFB8-E77F-AD45A0A98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1CC90-EF9F-6C33-9413-1D6C5D728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C6B22-DBED-8F4A-AD1F-B9C885E18A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microsoft.com/office/2018/10/relationships/comments" Target="../comments/modernComment_137_5FE95270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4B_A317118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48_97E0A18C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8_43CC4C13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49_69898C2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4E_19E3379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54_70A6C6B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55_E1D3CBFC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sv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6_337A775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9_9726E541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C_414D584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yipeng.li@sap.com" TargetMode="External"/><Relationship Id="rId2" Type="http://schemas.microsoft.com/office/2018/10/relationships/comments" Target="../comments/modernComment_14F_A4C65694.xml"/><Relationship Id="rId1" Type="http://schemas.openxmlformats.org/officeDocument/2006/relationships/slideLayout" Target="../slideLayouts/slideLayout61.xml"/><Relationship Id="rId6" Type="http://schemas.openxmlformats.org/officeDocument/2006/relationships/hyperlink" Target="mailto:jane.lo@sap.com%E2%80%8B" TargetMode="External"/><Relationship Id="rId5" Type="http://schemas.openxmlformats.org/officeDocument/2006/relationships/hyperlink" Target="mailto:mahmoud.mohammadi@sap.com&#8203;" TargetMode="External"/><Relationship Id="rId4" Type="http://schemas.openxmlformats.org/officeDocument/2006/relationships/hyperlink" Target="mailto:wendy.yip@sap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D4B9171-FA81-DD35-317D-0050F3952A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819" r="28819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28D2CB-7728-E83F-46F2-93218C2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Evaluation and Benchmarking of LLM Agents: A Survey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9C40-17F9-4254-4D02-7D7D837DBD14}"/>
              </a:ext>
            </a:extLst>
          </p:cNvPr>
          <p:cNvSpPr txBox="1"/>
          <p:nvPr/>
        </p:nvSpPr>
        <p:spPr>
          <a:xfrm>
            <a:off x="287263" y="5281301"/>
            <a:ext cx="18851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>
                <a:solidFill>
                  <a:schemeClr val="bg1"/>
                </a:solidFill>
              </a:rPr>
              <a:t>KDD 2025 Tutorial</a:t>
            </a:r>
            <a:endParaRPr lang="en-US" sz="1800" kern="0" err="1">
              <a:solidFill>
                <a:schemeClr val="bg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E99E-AA49-002C-471F-D50D7FED3A64}"/>
              </a:ext>
            </a:extLst>
          </p:cNvPr>
          <p:cNvSpPr txBox="1"/>
          <p:nvPr/>
        </p:nvSpPr>
        <p:spPr>
          <a:xfrm>
            <a:off x="287263" y="3377304"/>
            <a:ext cx="2374048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800" kern="0">
                <a:solidFill>
                  <a:schemeClr val="bg1"/>
                </a:solidFill>
                <a:latin typeface="72 Brand"/>
                <a:ea typeface="72 Brand"/>
                <a:cs typeface="Arial"/>
              </a:rPr>
              <a:t>Mahmoud Mohammadi</a:t>
            </a:r>
            <a:br>
              <a:rPr lang="en-US" sz="1800" kern="0">
                <a:solidFill>
                  <a:schemeClr val="bg1"/>
                </a:solidFill>
                <a:latin typeface="72 Brand"/>
                <a:ea typeface="72 Brand"/>
                <a:cs typeface="Arial"/>
              </a:rPr>
            </a:br>
            <a:r>
              <a:rPr lang="en-US" sz="1800" kern="0" err="1">
                <a:solidFill>
                  <a:schemeClr val="bg1"/>
                </a:solidFill>
                <a:ea typeface="72 Brand"/>
                <a:cs typeface="Arial"/>
              </a:rPr>
              <a:t>Yipeng</a:t>
            </a:r>
            <a:r>
              <a:rPr lang="en-US" sz="1800" kern="0">
                <a:solidFill>
                  <a:schemeClr val="bg1"/>
                </a:solidFill>
                <a:ea typeface="72 Brand"/>
                <a:cs typeface="Arial"/>
              </a:rPr>
              <a:t> Li</a:t>
            </a:r>
            <a:br>
              <a:rPr lang="en-US" sz="1800" kern="0">
                <a:solidFill>
                  <a:schemeClr val="bg1"/>
                </a:solidFill>
                <a:ea typeface="72 Brand"/>
                <a:cs typeface="Arial"/>
              </a:rPr>
            </a:br>
            <a:r>
              <a:rPr lang="en-US" sz="1800" kern="0">
                <a:solidFill>
                  <a:schemeClr val="bg1"/>
                </a:solidFill>
                <a:ea typeface="72 Brand"/>
                <a:cs typeface="Arial"/>
              </a:rPr>
              <a:t>Jane Lo</a:t>
            </a:r>
            <a:br>
              <a:rPr lang="en-US" sz="1800" kern="0">
                <a:solidFill>
                  <a:schemeClr val="bg1"/>
                </a:solidFill>
                <a:ea typeface="72 Brand"/>
                <a:cs typeface="Arial"/>
              </a:rPr>
            </a:br>
            <a:r>
              <a:rPr lang="en-US" sz="1800" kern="0">
                <a:solidFill>
                  <a:schemeClr val="bg1"/>
                </a:solidFill>
                <a:ea typeface="72 Brand"/>
                <a:cs typeface="Arial"/>
              </a:rPr>
              <a:t>Wendy Yip</a:t>
            </a:r>
          </a:p>
        </p:txBody>
      </p:sp>
    </p:spTree>
    <p:extLst>
      <p:ext uri="{BB962C8B-B14F-4D97-AF65-F5344CB8AC3E}">
        <p14:creationId xmlns:p14="http://schemas.microsoft.com/office/powerpoint/2010/main" val="16091265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DB9E-9AFE-32E1-5DDD-9F5F82CA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B5DC7-6573-11A7-5EBE-811F56D6D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375" y="1785067"/>
            <a:ext cx="5891058" cy="2942519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800"/>
              </a:spcBef>
              <a:buNone/>
            </a:pPr>
            <a:r>
              <a:rPr lang="en-US" sz="2000" b="1" dirty="0">
                <a:solidFill>
                  <a:srgbClr val="0370F3"/>
                </a:solidFill>
              </a:rPr>
              <a:t>Use Case Examples</a:t>
            </a:r>
            <a:endParaRPr lang="en-US" sz="2000" b="1" dirty="0"/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ea typeface="72 Brand"/>
              </a:rPr>
              <a:t>MiniWoB</a:t>
            </a:r>
            <a:r>
              <a:rPr lang="en-US" sz="1600" b="1" dirty="0">
                <a:solidFill>
                  <a:srgbClr val="000000"/>
                </a:solidFill>
                <a:ea typeface="72 Brand"/>
              </a:rPr>
              <a:t> / </a:t>
            </a:r>
            <a:r>
              <a:rPr lang="en-US" sz="1600" b="1" dirty="0" err="1">
                <a:solidFill>
                  <a:srgbClr val="000000"/>
                </a:solidFill>
                <a:ea typeface="72 Brand"/>
              </a:rPr>
              <a:t>WebArena</a:t>
            </a:r>
            <a:r>
              <a:rPr lang="en-US" sz="1600" b="1" dirty="0">
                <a:solidFill>
                  <a:srgbClr val="000000"/>
                </a:solidFill>
                <a:ea typeface="72 Brand"/>
              </a:rPr>
              <a:t>: </a:t>
            </a:r>
            <a:r>
              <a:rPr lang="en-US" sz="1600" dirty="0">
                <a:solidFill>
                  <a:srgbClr val="000000"/>
                </a:solidFill>
                <a:ea typeface="72 Brand"/>
              </a:rPr>
              <a:t>Agents use browser-like sandbox</a:t>
            </a:r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ea typeface="72 Brand"/>
              </a:rPr>
              <a:t>LangGraph</a:t>
            </a:r>
            <a:r>
              <a:rPr lang="en-US" sz="1600" b="1" dirty="0">
                <a:solidFill>
                  <a:srgbClr val="000000"/>
                </a:solidFill>
                <a:ea typeface="72 Brand"/>
              </a:rPr>
              <a:t>: </a:t>
            </a:r>
            <a:r>
              <a:rPr lang="en-US" sz="1600" dirty="0">
                <a:solidFill>
                  <a:srgbClr val="000000"/>
                </a:solidFill>
                <a:ea typeface="72 Brand"/>
              </a:rPr>
              <a:t>Simulates workflows in business pipelines</a:t>
            </a:r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ea typeface="72 Brand"/>
              </a:rPr>
              <a:t>AppWorld</a:t>
            </a:r>
            <a:r>
              <a:rPr lang="en-US" sz="1600" b="1" dirty="0">
                <a:solidFill>
                  <a:srgbClr val="000000"/>
                </a:solidFill>
                <a:ea typeface="72 Brand"/>
              </a:rPr>
              <a:t>:</a:t>
            </a:r>
            <a:r>
              <a:rPr lang="en-US" sz="1600" dirty="0">
                <a:solidFill>
                  <a:srgbClr val="000000"/>
                </a:solidFill>
                <a:ea typeface="72 Brand"/>
              </a:rPr>
              <a:t> Mobile UI navigation with changing state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C92E-BA3D-293E-0C1B-091F94D81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785067"/>
            <a:ext cx="4928209" cy="2942519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800"/>
              </a:spcBef>
              <a:buNone/>
            </a:pPr>
            <a:r>
              <a:rPr lang="en-US" sz="2000" b="1" dirty="0">
                <a:solidFill>
                  <a:srgbClr val="0370F3"/>
                </a:solidFill>
              </a:rPr>
              <a:t>Dimensions</a:t>
            </a:r>
            <a:endParaRPr lang="en-US" sz="1600" b="1" dirty="0">
              <a:solidFill>
                <a:srgbClr val="000000"/>
              </a:solidFill>
              <a:ea typeface="72 Brand"/>
            </a:endParaRPr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>
                <a:solidFill>
                  <a:srgbClr val="000000"/>
                </a:solidFill>
                <a:ea typeface="72 Brand"/>
              </a:rPr>
              <a:t>Sandbox </a:t>
            </a:r>
            <a:r>
              <a:rPr lang="en-US" sz="1600">
                <a:solidFill>
                  <a:srgbClr val="000000"/>
                </a:solidFill>
                <a:ea typeface="72 Brand"/>
              </a:rPr>
              <a:t>vs. </a:t>
            </a:r>
            <a:r>
              <a:rPr lang="en-US" sz="1600" b="1">
                <a:solidFill>
                  <a:srgbClr val="000000"/>
                </a:solidFill>
                <a:ea typeface="72 Brand"/>
              </a:rPr>
              <a:t>Live Environment </a:t>
            </a:r>
            <a:endParaRPr lang="en-US" sz="1600">
              <a:solidFill>
                <a:srgbClr val="000000"/>
              </a:solidFill>
              <a:ea typeface="72 Brand"/>
            </a:endParaRPr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>
                <a:solidFill>
                  <a:srgbClr val="000000"/>
                </a:solidFill>
                <a:ea typeface="72 Brand"/>
              </a:rPr>
              <a:t>Simulated APIs</a:t>
            </a:r>
            <a:r>
              <a:rPr lang="en-US" sz="1600">
                <a:solidFill>
                  <a:srgbClr val="000000"/>
                </a:solidFill>
                <a:ea typeface="72 Brand"/>
              </a:rPr>
              <a:t> vs. </a:t>
            </a:r>
            <a:r>
              <a:rPr lang="en-US" sz="1600" b="1">
                <a:solidFill>
                  <a:srgbClr val="000000"/>
                </a:solidFill>
                <a:ea typeface="72 Brand"/>
              </a:rPr>
              <a:t>Real Services</a:t>
            </a:r>
          </a:p>
          <a:p>
            <a:pPr marL="285750" indent="-285750">
              <a:spcBef>
                <a:spcPts val="700"/>
              </a:spcBef>
              <a:buFont typeface="Arial" panose="02000000000000000000" pitchFamily="2" charset="0"/>
              <a:buChar char="•"/>
            </a:pPr>
            <a:r>
              <a:rPr lang="en-US" sz="1600" b="1">
                <a:solidFill>
                  <a:srgbClr val="000000"/>
                </a:solidFill>
                <a:ea typeface="72 Brand"/>
              </a:rPr>
              <a:t>Open-world</a:t>
            </a:r>
            <a:r>
              <a:rPr lang="en-US" sz="1600">
                <a:solidFill>
                  <a:srgbClr val="000000"/>
                </a:solidFill>
                <a:ea typeface="72 Brand"/>
              </a:rPr>
              <a:t> (web) vs. </a:t>
            </a:r>
            <a:r>
              <a:rPr lang="en-US" sz="1600" b="1">
                <a:solidFill>
                  <a:srgbClr val="000000"/>
                </a:solidFill>
                <a:ea typeface="72 Brand"/>
              </a:rPr>
              <a:t>Controlled UI </a:t>
            </a:r>
            <a:br>
              <a:rPr lang="en-US" sz="1600" b="1" dirty="0">
                <a:ea typeface="72 Brand"/>
              </a:rPr>
            </a:br>
            <a:r>
              <a:rPr lang="en-US" sz="1200" b="1" dirty="0">
                <a:ea typeface="72 Brand"/>
              </a:rPr>
              <a:t> </a:t>
            </a:r>
            <a:endParaRPr lang="en-US" sz="1200" b="1" dirty="0"/>
          </a:p>
          <a:p>
            <a:pPr>
              <a:spcBef>
                <a:spcPts val="1798"/>
              </a:spcBef>
              <a:buNone/>
            </a:pPr>
            <a:r>
              <a:rPr lang="en-US" sz="2000" b="1" dirty="0">
                <a:solidFill>
                  <a:srgbClr val="0370F3"/>
                </a:solidFill>
              </a:rPr>
              <a:t>Trade Offs</a:t>
            </a:r>
            <a:endParaRPr lang="en-US" sz="1600" b="1" dirty="0">
              <a:ea typeface="72 Brand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600" b="1">
              <a:ea typeface="72 Brand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188946-09C2-4FF4-BB79-F1E93797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Evaluation Process: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Evaluation Contexts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151BB5-F115-DEC3-EF73-456E90D9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22953"/>
              </p:ext>
            </p:extLst>
          </p:nvPr>
        </p:nvGraphicFramePr>
        <p:xfrm>
          <a:off x="496711" y="4007555"/>
          <a:ext cx="11022512" cy="1898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9928">
                  <a:extLst>
                    <a:ext uri="{9D8B030D-6E8A-4147-A177-3AD203B41FA5}">
                      <a16:colId xmlns:a16="http://schemas.microsoft.com/office/drawing/2014/main" val="1966006525"/>
                    </a:ext>
                  </a:extLst>
                </a:gridCol>
                <a:gridCol w="3684135">
                  <a:extLst>
                    <a:ext uri="{9D8B030D-6E8A-4147-A177-3AD203B41FA5}">
                      <a16:colId xmlns:a16="http://schemas.microsoft.com/office/drawing/2014/main" val="2043991762"/>
                    </a:ext>
                  </a:extLst>
                </a:gridCol>
                <a:gridCol w="3838449">
                  <a:extLst>
                    <a:ext uri="{9D8B030D-6E8A-4147-A177-3AD203B41FA5}">
                      <a16:colId xmlns:a16="http://schemas.microsoft.com/office/drawing/2014/main" val="3568041569"/>
                    </a:ext>
                  </a:extLst>
                </a:gridCol>
              </a:tblGrid>
              <a:tr h="3744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Context Type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Pros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Cons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63629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Mocked APIs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Reproducible, safe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Low realism, static tests only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653919"/>
                  </a:ext>
                </a:extLst>
              </a:tr>
              <a:tr h="4967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Live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Realistic failures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Unstable, costly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02384"/>
                  </a:ext>
                </a:extLst>
              </a:tr>
              <a:tr h="5531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Enterprise Simulator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Policy testing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Hard to generalize, costly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6238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B7B5BD-B7D1-8770-5302-E6FB8EAF71AF}"/>
              </a:ext>
            </a:extLst>
          </p:cNvPr>
          <p:cNvSpPr txBox="1"/>
          <p:nvPr/>
        </p:nvSpPr>
        <p:spPr>
          <a:xfrm>
            <a:off x="496711" y="1247421"/>
            <a:ext cx="528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800" kern="0">
                <a:solidFill>
                  <a:srgbClr val="000000"/>
                </a:solidFill>
                <a:latin typeface="+Body"/>
                <a:ea typeface="72 Brand"/>
                <a:cs typeface="Arial"/>
              </a:rPr>
              <a:t>Evaluation Context = Testing Environment </a:t>
            </a:r>
            <a:endParaRPr lang="en-US">
              <a:solidFill>
                <a:srgbClr val="000000"/>
              </a:solidFill>
              <a:latin typeface="+Body"/>
              <a:ea typeface="72 Brand"/>
            </a:endParaRPr>
          </a:p>
        </p:txBody>
      </p:sp>
    </p:spTree>
    <p:extLst>
      <p:ext uri="{BB962C8B-B14F-4D97-AF65-F5344CB8AC3E}">
        <p14:creationId xmlns:p14="http://schemas.microsoft.com/office/powerpoint/2010/main" val="333213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F9CC-5FF8-485E-830F-78886D8A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ABC3-DAAC-B083-3E55-58FEDDFBA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350">
                <a:latin typeface="72 Brand Medium"/>
              </a:rPr>
              <a:t>Evaluation </a:t>
            </a:r>
            <a:r>
              <a:rPr lang="en-US" sz="4350">
                <a:solidFill>
                  <a:srgbClr val="0370F3"/>
                </a:solidFill>
                <a:latin typeface="72 Brand Medium"/>
              </a:rPr>
              <a:t>Objectives</a:t>
            </a:r>
            <a:endParaRPr lang="en-US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6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FEB71-6A4B-59DA-3D69-1D94EDF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Evaluation Objectives: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What are we evaluating?</a:t>
            </a:r>
            <a:endParaRPr lang="en-US">
              <a:solidFill>
                <a:srgbClr val="0370F3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E976E3-F98A-77A4-B920-A4FDA9BD1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39987"/>
              </p:ext>
            </p:extLst>
          </p:nvPr>
        </p:nvGraphicFramePr>
        <p:xfrm>
          <a:off x="805424" y="1826683"/>
          <a:ext cx="10583325" cy="386963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517421">
                  <a:extLst>
                    <a:ext uri="{9D8B030D-6E8A-4147-A177-3AD203B41FA5}">
                      <a16:colId xmlns:a16="http://schemas.microsoft.com/office/drawing/2014/main" val="4277203555"/>
                    </a:ext>
                  </a:extLst>
                </a:gridCol>
                <a:gridCol w="4176888">
                  <a:extLst>
                    <a:ext uri="{9D8B030D-6E8A-4147-A177-3AD203B41FA5}">
                      <a16:colId xmlns:a16="http://schemas.microsoft.com/office/drawing/2014/main" val="3779753674"/>
                    </a:ext>
                  </a:extLst>
                </a:gridCol>
                <a:gridCol w="3889016">
                  <a:extLst>
                    <a:ext uri="{9D8B030D-6E8A-4147-A177-3AD203B41FA5}">
                      <a16:colId xmlns:a16="http://schemas.microsoft.com/office/drawing/2014/main" val="3114832062"/>
                    </a:ext>
                  </a:extLst>
                </a:gridCol>
              </a:tblGrid>
              <a:tr h="446495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Subcategory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77993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Agent Behavior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Outcome oriented. Did the agent produce the correct, efficient, affordable result?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Task Completion, Interaction Quality, Latency &amp; Cost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359052"/>
                  </a:ext>
                </a:extLst>
              </a:tr>
              <a:tr h="110135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Agent Capabilities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Process oriented. Did the agent follow the right reasoning process?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Planning &amp; Reasoning, Memory &amp; Context, Tool Use, Multi-Agent Behavior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56614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Reliability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Consistency across time and input variations.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Robustness, Hallucinations, Error Handling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03465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Safety &amp; Alignment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Is the agent compliant, safe, and </a:t>
                      </a:r>
                      <a:br>
                        <a:rPr lang="en-US" sz="1600"/>
                      </a:br>
                      <a:r>
                        <a:rPr lang="en-US" sz="1600"/>
                        <a:t>non-harmful?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Fairness, Harm, Compliance &amp; Privacy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94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81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5F11A-E1C4-3743-C69A-4160659F9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152659"/>
            <a:ext cx="10715305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600" b="1">
                <a:ea typeface="+mn-lt"/>
                <a:cs typeface="+mn-lt"/>
              </a:rPr>
              <a:t>Task Completion </a:t>
            </a:r>
            <a:r>
              <a:rPr lang="en-US" sz="1600">
                <a:ea typeface="+mn-lt"/>
                <a:cs typeface="+mn-lt"/>
              </a:rPr>
              <a:t>measures whether the agent successfully achieves the end goal of a task, such as completing a multi-step workflow, navigating through an interface, or producing a valid structured output.</a:t>
            </a:r>
            <a:endParaRPr lang="en-US" sz="1600"/>
          </a:p>
          <a:p>
            <a:pPr>
              <a:spcBef>
                <a:spcPts val="1798"/>
              </a:spcBef>
              <a:buNone/>
            </a:pPr>
            <a:r>
              <a:rPr lang="en-US" sz="1600">
                <a:ea typeface="+mn-lt"/>
                <a:cs typeface="+mn-lt"/>
              </a:rPr>
              <a:t>It is a</a:t>
            </a:r>
            <a:r>
              <a:rPr lang="en-US" sz="1600" b="1">
                <a:ea typeface="+mn-lt"/>
                <a:cs typeface="+mn-lt"/>
              </a:rPr>
              <a:t> black-box, outcome-oriented</a:t>
            </a:r>
            <a:r>
              <a:rPr lang="en-US" sz="1600">
                <a:ea typeface="+mn-lt"/>
                <a:cs typeface="+mn-lt"/>
              </a:rPr>
              <a:t> objective; it cares about </a:t>
            </a:r>
            <a:r>
              <a:rPr lang="en-US" sz="1600" i="1">
                <a:ea typeface="+mn-lt"/>
                <a:cs typeface="+mn-lt"/>
              </a:rPr>
              <a:t>what </a:t>
            </a:r>
            <a:r>
              <a:rPr lang="en-US" sz="1600">
                <a:ea typeface="+mn-lt"/>
                <a:cs typeface="+mn-lt"/>
              </a:rPr>
              <a:t>the agent did, not </a:t>
            </a:r>
            <a:r>
              <a:rPr lang="en-US" sz="1600" i="1">
                <a:ea typeface="+mn-lt"/>
                <a:cs typeface="+mn-lt"/>
              </a:rPr>
              <a:t>how</a:t>
            </a:r>
            <a:r>
              <a:rPr lang="en-US" sz="1600">
                <a:ea typeface="+mn-lt"/>
                <a:cs typeface="+mn-lt"/>
              </a:rPr>
              <a:t>. </a:t>
            </a: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3600">
              <a:ea typeface="72 Brand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3200"/>
          </a:p>
          <a:p>
            <a:pPr>
              <a:spcBef>
                <a:spcPts val="1798"/>
              </a:spcBef>
              <a:buNone/>
            </a:pPr>
            <a:r>
              <a:rPr lang="en-US" sz="1800" b="1">
                <a:solidFill>
                  <a:srgbClr val="0370F3"/>
                </a:solidFill>
                <a:ea typeface="+mn-lt"/>
                <a:cs typeface="+mn-lt"/>
              </a:rPr>
              <a:t>Relevant Benchmarks 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>
                <a:ea typeface="+mn-lt"/>
                <a:cs typeface="+mn-lt"/>
              </a:rPr>
              <a:t>SWE-bench: </a:t>
            </a:r>
            <a:r>
              <a:rPr lang="en-US" sz="1600">
                <a:ea typeface="+mn-lt"/>
                <a:cs typeface="+mn-lt"/>
              </a:rPr>
              <a:t>Success = valid PR that fixes a bug. </a:t>
            </a: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ea typeface="+mn-lt"/>
                <a:cs typeface="+mn-lt"/>
              </a:rPr>
              <a:t>WebArena</a:t>
            </a:r>
            <a:r>
              <a:rPr lang="en-US" sz="1600" b="1">
                <a:ea typeface="+mn-lt"/>
                <a:cs typeface="+mn-lt"/>
              </a:rPr>
              <a:t>:</a:t>
            </a:r>
            <a:r>
              <a:rPr lang="en-US" sz="1600">
                <a:ea typeface="+mn-lt"/>
                <a:cs typeface="+mn-lt"/>
              </a:rPr>
              <a:t> Completion = agent completes 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browser navigation tasks. </a:t>
            </a:r>
            <a:endParaRPr lang="en-US" sz="1600">
              <a:ea typeface="72 Brand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783CA7-009A-AB47-77B0-96936276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81" y="504000"/>
            <a:ext cx="11183564" cy="369332"/>
          </a:xfrm>
        </p:spPr>
        <p:txBody>
          <a:bodyPr/>
          <a:lstStyle/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Behavior: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Task Completion</a:t>
            </a:r>
            <a:endParaRPr lang="en-US">
              <a:solidFill>
                <a:srgbClr val="0370F3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1D3B5B-FA55-255A-962C-C2650F3F4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30945"/>
              </p:ext>
            </p:extLst>
          </p:nvPr>
        </p:nvGraphicFramePr>
        <p:xfrm>
          <a:off x="503869" y="2332055"/>
          <a:ext cx="10715305" cy="219389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978802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736503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92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Success Rate (SR)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% of tasks where the agent achieves the main goal completely.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5669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 err="1">
                          <a:effectLst/>
                        </a:rPr>
                        <a:t>Pass@k</a:t>
                      </a:r>
                      <a:r>
                        <a:rPr lang="en-US" sz="1400" kern="100" dirty="0">
                          <a:effectLst/>
                        </a:rPr>
                        <a:t>, </a:t>
                      </a:r>
                      <a:r>
                        <a:rPr lang="en-US" sz="1400" kern="100" dirty="0" err="1">
                          <a:effectLst/>
                        </a:rPr>
                        <a:t>Pass^k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 err="1">
                          <a:effectLst/>
                        </a:rPr>
                        <a:t>Pass@k</a:t>
                      </a:r>
                      <a:r>
                        <a:rPr lang="en-US" sz="1400" kern="100" dirty="0">
                          <a:effectLst/>
                        </a:rPr>
                        <a:t>: Did any of k trials succeed?</a:t>
                      </a:r>
                      <a:br>
                        <a:rPr lang="en-US" sz="1400" kern="100" dirty="0">
                          <a:effectLst/>
                        </a:rPr>
                      </a:br>
                      <a:r>
                        <a:rPr lang="en-US" sz="1400" kern="100" dirty="0" err="1">
                          <a:effectLst/>
                        </a:rPr>
                        <a:t>Pass^k</a:t>
                      </a:r>
                      <a:r>
                        <a:rPr lang="en-US" sz="1400" kern="100" dirty="0">
                          <a:effectLst/>
                        </a:rPr>
                        <a:t> (τ-benchmark): At least τ out of k must succeed - tests consistency.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 Binary Rewards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1 = Task completed, 0 = Failure. Used in RL and black-box testing.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0815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Task Goal Completion (TGC)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Fine-grained score for multi-step workflows; each subgoal is evaluated and summed.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1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2CBEB8-8192-A979-B435-3A74F302C4CC}"/>
              </a:ext>
            </a:extLst>
          </p:cNvPr>
          <p:cNvSpPr txBox="1"/>
          <p:nvPr/>
        </p:nvSpPr>
        <p:spPr>
          <a:xfrm>
            <a:off x="5645774" y="5137775"/>
            <a:ext cx="5472454" cy="802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+mn-lt"/>
                <a:ea typeface="+mn-lt"/>
                <a:cs typeface="+mn-lt"/>
              </a:rPr>
              <a:t>BrowserGym</a:t>
            </a:r>
            <a:r>
              <a:rPr lang="en-US" sz="1600" b="1">
                <a:latin typeface="+mn-lt"/>
                <a:ea typeface="+mn-lt"/>
                <a:cs typeface="+mn-lt"/>
              </a:rPr>
              <a:t>: </a:t>
            </a:r>
            <a:r>
              <a:rPr lang="en-US" sz="1600">
                <a:latin typeface="+mn-lt"/>
                <a:ea typeface="+mn-lt"/>
                <a:cs typeface="+mn-lt"/>
              </a:rPr>
              <a:t>Click-through and form-filling task success.</a:t>
            </a:r>
            <a:endParaRPr lang="en-US">
              <a:ea typeface="+mn-lt"/>
              <a:cs typeface="Arial"/>
            </a:endParaRP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+mn-lt"/>
                <a:ea typeface="+mn-lt"/>
                <a:cs typeface="+mn-lt"/>
              </a:rPr>
              <a:t>AppWorld</a:t>
            </a:r>
            <a:r>
              <a:rPr lang="en-US" sz="1600" b="1">
                <a:latin typeface="+mn-lt"/>
                <a:ea typeface="+mn-lt"/>
                <a:cs typeface="+mn-lt"/>
              </a:rPr>
              <a:t>:</a:t>
            </a:r>
            <a:r>
              <a:rPr lang="en-US" sz="1600">
                <a:latin typeface="+mn-lt"/>
                <a:ea typeface="+mn-lt"/>
                <a:cs typeface="+mn-lt"/>
              </a:rPr>
              <a:t> Multimodal app interactions (e.g., travel, food delivery). ​</a:t>
            </a:r>
            <a:endParaRPr lang="en-US">
              <a:cs typeface="Arial"/>
            </a:endParaRPr>
          </a:p>
        </p:txBody>
      </p:sp>
      <p:pic>
        <p:nvPicPr>
          <p:cNvPr id="9" name="Graphic 8" descr="Presentation with checklist with solid fill">
            <a:extLst>
              <a:ext uri="{FF2B5EF4-FFF2-40B4-BE49-F238E27FC236}">
                <a16:creationId xmlns:a16="http://schemas.microsoft.com/office/drawing/2014/main" id="{861CF8C0-1CD1-BE5B-E323-445B4C32C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869" y="435098"/>
            <a:ext cx="507136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1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A1527F-BC0F-5279-3EE4-6693C97F7902}"/>
              </a:ext>
            </a:extLst>
          </p:cNvPr>
          <p:cNvSpPr/>
          <p:nvPr/>
        </p:nvSpPr>
        <p:spPr bwMode="gray">
          <a:xfrm>
            <a:off x="7036904" y="0"/>
            <a:ext cx="5155096" cy="6858000"/>
          </a:xfrm>
          <a:prstGeom prst="rect">
            <a:avLst/>
          </a:prstGeom>
          <a:solidFill>
            <a:srgbClr val="00298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7A87877-B502-7F71-70E4-58D35FCA610A}"/>
              </a:ext>
            </a:extLst>
          </p:cNvPr>
          <p:cNvSpPr txBox="1">
            <a:spLocks/>
          </p:cNvSpPr>
          <p:nvPr/>
        </p:nvSpPr>
        <p:spPr bwMode="black">
          <a:xfrm>
            <a:off x="287263" y="2051754"/>
            <a:ext cx="5335920" cy="126188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b="0" i="0" kern="1200" baseline="0">
                <a:solidFill>
                  <a:schemeClr val="bg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latin typeface="72 Brand Medium"/>
              </a:rPr>
              <a:t>Live Code</a:t>
            </a:r>
            <a:br>
              <a:rPr lang="en-US" sz="1800">
                <a:latin typeface="72 Brand Medium"/>
              </a:rPr>
            </a:br>
            <a:r>
              <a:rPr lang="en-US" sz="3200">
                <a:latin typeface="72 Brand Medium"/>
              </a:rPr>
              <a:t>Scenario 1: Task Completion</a:t>
            </a:r>
            <a:br>
              <a:rPr lang="en-US" sz="3200">
                <a:latin typeface="72 Brand Medium"/>
              </a:rPr>
            </a:br>
            <a:r>
              <a:rPr lang="en-US" sz="3200">
                <a:latin typeface="72 Brand Medium"/>
              </a:rPr>
              <a:t>Agent Behavior</a:t>
            </a:r>
            <a:endParaRPr lang="en-US" sz="32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021EF5-DCEB-290E-E6BA-CBC7DBF9E5AE}"/>
              </a:ext>
            </a:extLst>
          </p:cNvPr>
          <p:cNvSpPr txBox="1">
            <a:spLocks/>
          </p:cNvSpPr>
          <p:nvPr/>
        </p:nvSpPr>
        <p:spPr bwMode="black">
          <a:xfrm>
            <a:off x="7521195" y="1584616"/>
            <a:ext cx="4186513" cy="4787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Goals</a:t>
            </a:r>
            <a:endParaRPr lang="en-US" sz="20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/>
              <a:t>Set up evaluation environment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/>
              <a:t>Evaluate simple LLM agent's task completion performance on symptom recognition.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Evaluation Process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Interaction Mode: </a:t>
            </a:r>
            <a:r>
              <a:rPr lang="en-US" sz="1600"/>
              <a:t>Offline (Static Dataset)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Data:</a:t>
            </a:r>
            <a:r>
              <a:rPr lang="en-US" sz="1600"/>
              <a:t> Medical Dataset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Metrics Computation Method: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Code Based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Tooling:</a:t>
            </a:r>
            <a:r>
              <a:rPr lang="en-US" sz="1600"/>
              <a:t> Inspect AI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Contexts:</a:t>
            </a:r>
            <a:r>
              <a:rPr lang="en-US" sz="1600"/>
              <a:t> Mocked APIs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endParaRPr lang="en-US" sz="1950" b="1"/>
          </a:p>
        </p:txBody>
      </p:sp>
    </p:spTree>
    <p:extLst>
      <p:ext uri="{BB962C8B-B14F-4D97-AF65-F5344CB8AC3E}">
        <p14:creationId xmlns:p14="http://schemas.microsoft.com/office/powerpoint/2010/main" val="15861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AAEA-CBFD-F7FC-92F5-45DD4DF07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76C5423C-C21B-7AC4-257E-AC1059ABC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B3906-A633-D140-6E78-5751F9088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411919"/>
            <a:ext cx="11183565" cy="4484963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 dirty="0"/>
              <a:t>Output Quality: </a:t>
            </a:r>
            <a:r>
              <a:rPr lang="en-US" sz="1600" dirty="0"/>
              <a:t>Captures </a:t>
            </a:r>
            <a:r>
              <a:rPr lang="en-US" sz="1600" b="1" dirty="0"/>
              <a:t>how well</a:t>
            </a:r>
            <a:r>
              <a:rPr lang="en-US" sz="1600" dirty="0"/>
              <a:t> an agent performs in terms of coherence, fluency, clarity, factual accuracy, </a:t>
            </a:r>
            <a:br>
              <a:rPr lang="en-US" sz="1600" dirty="0"/>
            </a:br>
            <a:r>
              <a:rPr lang="en-US" sz="1600" dirty="0"/>
              <a:t>and task relevance.</a:t>
            </a:r>
          </a:p>
          <a:p>
            <a:pPr>
              <a:spcBef>
                <a:spcPts val="1798"/>
              </a:spcBef>
              <a:buNone/>
            </a:pPr>
            <a:endParaRPr lang="en-US" sz="1600"/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latin typeface="72 Brand"/>
              <a:cs typeface="Arial"/>
            </a:endParaRPr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latin typeface="72 Brand"/>
              <a:cs typeface="Arial"/>
            </a:endParaRPr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latin typeface="72 Brand"/>
              <a:cs typeface="Arial"/>
            </a:endParaRPr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latin typeface="72 Brand"/>
              <a:cs typeface="Arial"/>
            </a:endParaRPr>
          </a:p>
          <a:p>
            <a:pPr>
              <a:spcBef>
                <a:spcPts val="1798"/>
              </a:spcBef>
              <a:buNone/>
            </a:pPr>
            <a:r>
              <a:rPr lang="en-US" sz="1800" b="1" dirty="0">
                <a:solidFill>
                  <a:srgbClr val="0370F3"/>
                </a:solidFill>
                <a:latin typeface="72 Brand"/>
                <a:cs typeface="Arial"/>
              </a:rPr>
              <a:t>Relevant Benchmarks </a:t>
            </a:r>
            <a:endParaRPr lang="en-US" sz="1800" dirty="0">
              <a:solidFill>
                <a:srgbClr val="000000"/>
              </a:solidFill>
              <a:latin typeface="72 Brand"/>
              <a:cs typeface="Arial"/>
            </a:endParaRPr>
          </a:p>
          <a:p>
            <a:pPr marL="285750" indent="-285750">
              <a:spcBef>
                <a:spcPts val="800"/>
              </a:spcBef>
              <a:buFont typeface="Arial,Sans-Serif" panose="02000000000000000000" pitchFamily="2" charset="0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72 Brand"/>
                <a:cs typeface="Arial"/>
              </a:rPr>
              <a:t>PredictingIQ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: 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Evaluates agents on 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output coherence and user satisfaction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 across multi-turn interactions.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600" b="1" err="1">
                <a:solidFill>
                  <a:srgbClr val="000000"/>
                </a:solidFill>
                <a:latin typeface="72 Brand"/>
                <a:cs typeface="Arial"/>
              </a:rPr>
              <a:t>EnDex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 Measures 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explainability and decision transparency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 in agent responses.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600" b="1" err="1">
                <a:solidFill>
                  <a:srgbClr val="000000"/>
                </a:solidFill>
                <a:latin typeface="72 Brand"/>
                <a:cs typeface="Arial"/>
              </a:rPr>
              <a:t>PsychoGAT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 Tests agents for </a:t>
            </a:r>
            <a:r>
              <a:rPr lang="en-US" sz="1600" b="1" dirty="0">
                <a:solidFill>
                  <a:srgbClr val="000000"/>
                </a:solidFill>
                <a:latin typeface="72 Brand"/>
                <a:cs typeface="Arial"/>
              </a:rPr>
              <a:t>likability and emotional alignment</a:t>
            </a:r>
            <a:r>
              <a:rPr lang="en-US" sz="1600" dirty="0">
                <a:solidFill>
                  <a:srgbClr val="000000"/>
                </a:solidFill>
                <a:latin typeface="72 Brand"/>
                <a:cs typeface="Arial"/>
              </a:rPr>
              <a:t>, using psychologically-grounded metrics.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ED3EDE-8F32-CCE4-8BD0-2FF786A37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284"/>
              </p:ext>
            </p:extLst>
          </p:nvPr>
        </p:nvGraphicFramePr>
        <p:xfrm>
          <a:off x="503869" y="2279282"/>
          <a:ext cx="10715304" cy="178217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749176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966128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6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2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/>
                        <a:t>Fluency</a:t>
                      </a:r>
                      <a:endParaRPr lang="en-US" sz="1400" kern="10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Measures how naturally and grammatically correct the agent’s language sounds.</a:t>
                      </a:r>
                      <a:endParaRPr lang="en-US" sz="1400" kern="10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Logical Coherence</a:t>
                      </a:r>
                      <a:endParaRPr lang="en-US" sz="1400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auto" latinLnBrk="0" hangingPunct="1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Checks if the agent’s responses are </a:t>
                      </a:r>
                      <a:r>
                        <a:rPr lang="en-US" sz="1400" b="1"/>
                        <a:t>internally consistent and logically structured</a:t>
                      </a:r>
                      <a:r>
                        <a:rPr lang="en-US" sz="1400"/>
                        <a:t>.</a:t>
                      </a: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51796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/>
                        <a:t>Factual Accuracy</a:t>
                      </a:r>
                      <a:endParaRPr lang="en-US" sz="1400" kern="10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l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Evaluates whether the agent’s outputs are </a:t>
                      </a:r>
                      <a:r>
                        <a:rPr lang="en-US" sz="1400" b="1"/>
                        <a:t>truthful and correct</a:t>
                      </a:r>
                      <a:r>
                        <a:rPr lang="en-US" sz="1400"/>
                        <a:t> based on known facts.</a:t>
                      </a:r>
                      <a:endParaRPr lang="en-US" sz="1400" kern="10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0815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E83A32-4B28-D4F8-4C09-F52CC68D4353}"/>
              </a:ext>
            </a:extLst>
          </p:cNvPr>
          <p:cNvCxnSpPr>
            <a:cxnSpLocks/>
          </p:cNvCxnSpPr>
          <p:nvPr/>
        </p:nvCxnSpPr>
        <p:spPr>
          <a:xfrm>
            <a:off x="3091544" y="4639434"/>
            <a:ext cx="7413171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E84937AB-5856-88F5-87F3-46D2CE81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81" y="504000"/>
            <a:ext cx="11183564" cy="369332"/>
          </a:xfrm>
        </p:spPr>
        <p:txBody>
          <a:bodyPr/>
          <a:lstStyle/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Behavior: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Output Quality</a:t>
            </a:r>
            <a:endParaRPr lang="en-US" sz="2000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980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A0930-C8AF-AB26-D233-38E724B7F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94651-8D84-4251-2D52-F94C8653A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8" y="1334799"/>
            <a:ext cx="11183565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600" b="1">
                <a:ea typeface="+mn-lt"/>
                <a:cs typeface="+mn-lt"/>
              </a:rPr>
              <a:t>Latency </a:t>
            </a:r>
            <a:r>
              <a:rPr lang="en-US" sz="1600">
                <a:ea typeface="+mn-lt"/>
                <a:cs typeface="+mn-lt"/>
              </a:rPr>
              <a:t>measures how fast the agent responds and is critical for user experience. High latency reduces responsiveness and user satisfaction, especially in interactive settings.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Cost </a:t>
            </a:r>
            <a:r>
              <a:rPr lang="en-US" sz="1600">
                <a:ea typeface="+mn-lt"/>
                <a:cs typeface="+mn-lt"/>
              </a:rPr>
              <a:t>assesses resource usage, which is essential for scalable deployments. Measuring it enables informed trade-offs between performance and operational cost. </a:t>
            </a: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800">
              <a:ea typeface="72 Brand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>
              <a:ea typeface="72 Brand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BBD068-BFCA-84C8-61B2-7F49B44C1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92435"/>
              </p:ext>
            </p:extLst>
          </p:nvPr>
        </p:nvGraphicFramePr>
        <p:xfrm>
          <a:off x="503867" y="2912713"/>
          <a:ext cx="6061985" cy="308046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331376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1572986">
                  <a:extLst>
                    <a:ext uri="{9D8B030D-6E8A-4147-A177-3AD203B41FA5}">
                      <a16:colId xmlns:a16="http://schemas.microsoft.com/office/drawing/2014/main" val="3123090688"/>
                    </a:ext>
                  </a:extLst>
                </a:gridCol>
                <a:gridCol w="3157623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4823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Subcategory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741667">
                <a:tc rowSpan="2"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Latency</a:t>
                      </a:r>
                      <a:endParaRPr lang="en-US" sz="1400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>
                          <a:effectLst/>
                        </a:rPr>
                        <a:t>Time to First Token (TTFT)</a:t>
                      </a: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Delay before the agent begins responding.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595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>
                          <a:effectLst/>
                        </a:rPr>
                        <a:t>End-to-End Latency</a:t>
                      </a: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Total time from input to complete response.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63047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 Cost</a:t>
                      </a:r>
                      <a:endParaRPr lang="en-US" sz="1400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>
                          <a:effectLst/>
                        </a:rPr>
                        <a:t>Token Cost</a:t>
                      </a:r>
                      <a:endParaRPr lang="en-US" sz="1400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Sum of input and output tokens × model rate (e.g., OpenAI pricing). 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08155"/>
                  </a:ext>
                </a:extLst>
              </a:tr>
              <a:tr h="630476">
                <a:tc vMerge="1">
                  <a:txBody>
                    <a:bodyPr/>
                    <a:lstStyle/>
                    <a:p>
                      <a:endParaRPr lang="en-US" sz="12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>
                          <a:effectLst/>
                        </a:rPr>
                        <a:t>Tool/API Cost</a:t>
                      </a: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Extra charges from external API calls (e.g., flight, weather APIs). 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12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8CA330-5F6F-9B9D-106A-D8A71DAF61A5}"/>
              </a:ext>
            </a:extLst>
          </p:cNvPr>
          <p:cNvSpPr txBox="1"/>
          <p:nvPr/>
        </p:nvSpPr>
        <p:spPr>
          <a:xfrm flipH="1">
            <a:off x="6973476" y="2912713"/>
            <a:ext cx="5121581" cy="34932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+mn-lt"/>
              </a:rPr>
              <a:t>Relevant Tooling &amp; Benchmarks </a:t>
            </a:r>
            <a:endParaRPr lang="en-US" sz="1800">
              <a:latin typeface="72 Brand"/>
              <a:ea typeface="+mn-lt"/>
              <a:cs typeface="+mn-lt"/>
            </a:endParaRP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MobileBench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On-device latency and </a:t>
            </a:r>
            <a:br>
              <a:rPr lang="en-US" sz="1600">
                <a:latin typeface="72 Brand"/>
                <a:ea typeface="+mn-lt"/>
                <a:cs typeface="+mn-lt"/>
              </a:rPr>
            </a:br>
            <a:r>
              <a:rPr lang="en-US" sz="1600">
                <a:latin typeface="72 Brand"/>
                <a:ea typeface="+mn-lt"/>
                <a:cs typeface="+mn-lt"/>
              </a:rPr>
              <a:t>efficiency tests. 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GPTDroid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Mobile-oriented LLM evaluation.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Arial"/>
              </a:rPr>
              <a:t>LangSuitE</a:t>
            </a:r>
            <a:r>
              <a:rPr lang="en-US" sz="1600" b="1">
                <a:latin typeface="72 Brand"/>
                <a:ea typeface="+mn-lt"/>
                <a:cs typeface="Arial"/>
              </a:rPr>
              <a:t>: </a:t>
            </a:r>
            <a:r>
              <a:rPr lang="en-US" sz="1600">
                <a:latin typeface="72 Brand"/>
                <a:ea typeface="+mn-lt"/>
                <a:cs typeface="Arial"/>
              </a:rPr>
              <a:t>Tracks tokens, latency, and </a:t>
            </a:r>
            <a:br>
              <a:rPr lang="en-US" sz="1600">
                <a:latin typeface="72 Brand"/>
                <a:ea typeface="+mn-lt"/>
                <a:cs typeface="Arial"/>
              </a:rPr>
            </a:br>
            <a:r>
              <a:rPr lang="en-US" sz="1600">
                <a:latin typeface="72 Brand"/>
                <a:ea typeface="+mn-lt"/>
                <a:cs typeface="Arial"/>
              </a:rPr>
              <a:t>tool usage. 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Arial"/>
              </a:rPr>
              <a:t>WebArena</a:t>
            </a:r>
            <a:r>
              <a:rPr lang="en-US" sz="1600" b="1">
                <a:latin typeface="72 Brand"/>
                <a:ea typeface="+mn-lt"/>
                <a:cs typeface="Arial"/>
              </a:rPr>
              <a:t>:</a:t>
            </a:r>
            <a:r>
              <a:rPr lang="en-US" sz="1600">
                <a:latin typeface="72 Brand"/>
                <a:ea typeface="+mn-lt"/>
                <a:cs typeface="Arial"/>
              </a:rPr>
              <a:t> Includes timing for web </a:t>
            </a:r>
            <a:br>
              <a:rPr lang="en-US" sz="1600">
                <a:latin typeface="72 Brand"/>
                <a:ea typeface="+mn-lt"/>
                <a:cs typeface="Arial"/>
              </a:rPr>
            </a:br>
            <a:r>
              <a:rPr lang="en-US" sz="1600">
                <a:latin typeface="72 Brand"/>
                <a:ea typeface="+mn-lt"/>
                <a:cs typeface="Arial"/>
              </a:rPr>
              <a:t>navigation tasks.</a:t>
            </a:r>
            <a:endParaRPr lang="en-US" sz="1600">
              <a:latin typeface="72 Brand"/>
              <a:ea typeface="72 Brand"/>
              <a:cs typeface="Arial"/>
            </a:endParaRPr>
          </a:p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sz="1600">
              <a:latin typeface="72 Brand"/>
              <a:ea typeface="+mn-lt"/>
              <a:cs typeface="+mn-lt"/>
            </a:endParaRPr>
          </a:p>
          <a:p>
            <a:pPr algn="l" fontAlgn="base">
              <a:spcBef>
                <a:spcPts val="13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n-US" sz="16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1" name="Graphic 10" descr="Coins with solid fill">
            <a:extLst>
              <a:ext uri="{FF2B5EF4-FFF2-40B4-BE49-F238E27FC236}">
                <a16:creationId xmlns:a16="http://schemas.microsoft.com/office/drawing/2014/main" id="{1D5BF600-E289-E9EB-C73F-9F444E1A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8A40F662-829A-C08C-CEB1-96D157ECF285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Behavior: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Latency &amp; Cost</a:t>
            </a:r>
            <a:endParaRPr lang="en-US" sz="2000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5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54E8E5-F57E-5294-583F-D12617CD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Recap: </a:t>
            </a:r>
            <a:r>
              <a:rPr lang="en-US">
                <a:solidFill>
                  <a:srgbClr val="0370F3"/>
                </a:solidFill>
              </a:rPr>
              <a:t>Evaluation Objectives – Agent Behavior</a:t>
            </a:r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D89B3243-EF86-705A-4841-DEAC4232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61" y="2024647"/>
            <a:ext cx="7304474" cy="4053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D5EE08-5E3E-621E-28CB-9D6566D568E3}"/>
              </a:ext>
            </a:extLst>
          </p:cNvPr>
          <p:cNvSpPr/>
          <p:nvPr/>
        </p:nvSpPr>
        <p:spPr bwMode="gray">
          <a:xfrm>
            <a:off x="6674758" y="2390713"/>
            <a:ext cx="5012675" cy="3709952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92FC1-8C09-3FC1-CA34-E30847879157}"/>
              </a:ext>
            </a:extLst>
          </p:cNvPr>
          <p:cNvSpPr/>
          <p:nvPr/>
        </p:nvSpPr>
        <p:spPr bwMode="gray">
          <a:xfrm>
            <a:off x="6463601" y="2926083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2836B-2E05-05C0-D414-3AE74D54D82C}"/>
              </a:ext>
            </a:extLst>
          </p:cNvPr>
          <p:cNvSpPr/>
          <p:nvPr/>
        </p:nvSpPr>
        <p:spPr bwMode="gray">
          <a:xfrm>
            <a:off x="5143415" y="3933076"/>
            <a:ext cx="1531344" cy="2233691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EBA051-F4FA-34A2-1904-7F330929C6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78867"/>
            <a:ext cx="4354571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Task Completion: </a:t>
            </a:r>
            <a:r>
              <a:rPr lang="en-US" sz="1600">
                <a:ea typeface="72 Brand"/>
              </a:rPr>
              <a:t>Did the agent complete the given task?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Output Quality:</a:t>
            </a:r>
            <a:r>
              <a:rPr lang="en-US" sz="1600">
                <a:ea typeface="72 Brand"/>
              </a:rPr>
              <a:t> Was the generated output of good quality, in both content and writing?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Latency and Cost:</a:t>
            </a:r>
            <a:r>
              <a:rPr lang="en-US" sz="1600">
                <a:ea typeface="72 Brand"/>
              </a:rPr>
              <a:t> Did the agent respond punctually and cost effectively?</a:t>
            </a:r>
            <a:endParaRPr lang="en-US" sz="1600" b="1">
              <a:ea typeface="72 Brand"/>
            </a:endParaRPr>
          </a:p>
        </p:txBody>
      </p:sp>
    </p:spTree>
    <p:extLst>
      <p:ext uri="{BB962C8B-B14F-4D97-AF65-F5344CB8AC3E}">
        <p14:creationId xmlns:p14="http://schemas.microsoft.com/office/powerpoint/2010/main" val="6877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EF5BB-4D6C-8589-C076-8E7B2A780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4339AB5-F0EB-456A-64D7-A0FF78B1D0E9}"/>
              </a:ext>
            </a:extLst>
          </p:cNvPr>
          <p:cNvSpPr txBox="1">
            <a:spLocks/>
          </p:cNvSpPr>
          <p:nvPr/>
        </p:nvSpPr>
        <p:spPr bwMode="black">
          <a:xfrm>
            <a:off x="503868" y="1191579"/>
            <a:ext cx="11183565" cy="4787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Tool Use </a:t>
            </a:r>
            <a:r>
              <a:rPr lang="en-US" sz="1600">
                <a:ea typeface="72 Brand"/>
              </a:rPr>
              <a:t>measures the agent's ability to invoke tools (APIs, functions) effectively to complete a task.  It answers questions such as "Should a tool be used?" Or "Which tools are appropriate?" Or "Are the parameters extracted and filled correctly?”</a:t>
            </a:r>
            <a:r>
              <a:rPr lang="en-US" sz="1600" b="1">
                <a:ea typeface="72 Brand"/>
              </a:rPr>
              <a:t> </a:t>
            </a:r>
          </a:p>
          <a:p>
            <a:pPr>
              <a:spcBef>
                <a:spcPts val="1798"/>
              </a:spcBef>
              <a:buNone/>
            </a:pPr>
            <a:endParaRPr lang="en-US" sz="3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1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r>
              <a:rPr lang="en-US" sz="1800" b="1">
                <a:solidFill>
                  <a:srgbClr val="0370F3"/>
                </a:solidFill>
                <a:ea typeface="72 Brand"/>
              </a:rPr>
              <a:t>Relevant Tooling &amp; Benchmarks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5EFF19-0477-5A88-029D-53192B22F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40256"/>
              </p:ext>
            </p:extLst>
          </p:nvPr>
        </p:nvGraphicFramePr>
        <p:xfrm>
          <a:off x="503868" y="1985584"/>
          <a:ext cx="10715304" cy="219734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497057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218247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68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kern="100">
                          <a:effectLst/>
                        </a:rPr>
                        <a:t>Invocation Accuracy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/>
                        <a:t>Measures if the agent </a:t>
                      </a:r>
                      <a:r>
                        <a:rPr lang="en-US" sz="1400" b="1"/>
                        <a:t>correctly decides to call a tool</a:t>
                      </a:r>
                      <a:r>
                        <a:rPr lang="en-US" sz="1400"/>
                        <a:t> when needed [3]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Tool Selection Accuracy, </a:t>
                      </a:r>
                      <a:br>
                        <a:rPr lang="en-US" sz="1400" b="1" i="0" u="none" strike="noStrike" kern="100" noProof="0">
                          <a:effectLst/>
                          <a:latin typeface="72 Brand"/>
                        </a:rPr>
                      </a:b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MRR, NDCG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lang="en-US" sz="1400"/>
                        <a:t>Evaluate how well the agent </a:t>
                      </a:r>
                      <a:r>
                        <a:rPr lang="en-US" sz="1400" b="1"/>
                        <a:t>chooses the right tool</a:t>
                      </a:r>
                      <a:r>
                        <a:rPr lang="en-US" sz="1400"/>
                        <a:t> among candidates, including </a:t>
                      </a:r>
                      <a:br>
                        <a:rPr lang="en-US" sz="1400"/>
                      </a:br>
                      <a:r>
                        <a:rPr lang="en-US" sz="1400"/>
                        <a:t>ranking its choices [3]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Parameter F1,  AST correctness </a:t>
                      </a:r>
                      <a:endParaRPr lang="en-US" sz="1400" b="1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kern="100">
                          <a:effectLst/>
                        </a:rPr>
                        <a:t> </a:t>
                      </a:r>
                      <a:r>
                        <a:rPr lang="en-US" sz="1400"/>
                        <a:t>Assess whether the agent </a:t>
                      </a:r>
                      <a:r>
                        <a:rPr lang="en-US" sz="1400" b="1"/>
                        <a:t>generates correct parameter names and values</a:t>
                      </a:r>
                      <a:r>
                        <a:rPr lang="en-US" sz="1400"/>
                        <a:t> for tool calls, with syntactic accuracy [1]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0815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Execution-Based Success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0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1400"/>
                        <a:t>Checks if the tool calls </a:t>
                      </a:r>
                      <a:r>
                        <a:rPr lang="en-US" sz="1400" b="1"/>
                        <a:t>actually run correctly</a:t>
                      </a:r>
                      <a:r>
                        <a:rPr lang="en-US" sz="1400"/>
                        <a:t> and achieve the intended result [2]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12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BEF3DB-D0B0-420C-5F4D-E8F86173A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78559"/>
              </p:ext>
            </p:extLst>
          </p:nvPr>
        </p:nvGraphicFramePr>
        <p:xfrm>
          <a:off x="433472" y="5001448"/>
          <a:ext cx="10913902" cy="137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8477">
                  <a:extLst>
                    <a:ext uri="{9D8B030D-6E8A-4147-A177-3AD203B41FA5}">
                      <a16:colId xmlns:a16="http://schemas.microsoft.com/office/drawing/2014/main" val="675151087"/>
                    </a:ext>
                  </a:extLst>
                </a:gridCol>
                <a:gridCol w="4445425">
                  <a:extLst>
                    <a:ext uri="{9D8B030D-6E8A-4147-A177-3AD203B41FA5}">
                      <a16:colId xmlns:a16="http://schemas.microsoft.com/office/drawing/2014/main" val="3446568138"/>
                    </a:ext>
                  </a:extLst>
                </a:gridCol>
              </a:tblGrid>
              <a:tr h="114328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5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ToolEmu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: Evaluates agents by simulating tool execution environments, without requiring actual tool calls [1]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5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Gorilla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: Evaluates agents on their ability to call and integrate </a:t>
                      </a:r>
                      <a:br>
                        <a:rPr lang="en-US" sz="1600" b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massive sets of real-world APIs accurately [2]</a:t>
                      </a:r>
                    </a:p>
                    <a:p>
                      <a:pPr>
                        <a:lnSpc>
                          <a:spcPct val="100000"/>
                        </a:lnSpc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</a:pP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MetaTool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: Focuses on tool usage awareness—assessing whether an agent can correctly determine when a tool is needed 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68086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68182-EF41-EB8C-D81E-7C109A0316DF}"/>
              </a:ext>
            </a:extLst>
          </p:cNvPr>
          <p:cNvCxnSpPr>
            <a:cxnSpLocks/>
          </p:cNvCxnSpPr>
          <p:nvPr/>
        </p:nvCxnSpPr>
        <p:spPr>
          <a:xfrm flipV="1">
            <a:off x="6637797" y="5087114"/>
            <a:ext cx="0" cy="10576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Tools with solid fill">
            <a:extLst>
              <a:ext uri="{FF2B5EF4-FFF2-40B4-BE49-F238E27FC236}">
                <a16:creationId xmlns:a16="http://schemas.microsoft.com/office/drawing/2014/main" id="{F3E27BBA-BCEC-27C2-013B-841345657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8041BA85-5427-F065-2068-DA365B62E955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Capabilities: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Tool Use</a:t>
            </a:r>
            <a:endParaRPr lang="en-US" sz="2000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810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642F-641D-E1AC-1557-302F5A3C8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478C57-5D73-830D-3587-D7A46F0ECC68}"/>
              </a:ext>
            </a:extLst>
          </p:cNvPr>
          <p:cNvSpPr/>
          <p:nvPr/>
        </p:nvSpPr>
        <p:spPr bwMode="gray">
          <a:xfrm>
            <a:off x="7036904" y="0"/>
            <a:ext cx="5155096" cy="6858000"/>
          </a:xfrm>
          <a:prstGeom prst="rect">
            <a:avLst/>
          </a:prstGeom>
          <a:solidFill>
            <a:srgbClr val="00298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BAF7CCA-861E-4977-F758-5EB5E9017128}"/>
              </a:ext>
            </a:extLst>
          </p:cNvPr>
          <p:cNvSpPr txBox="1">
            <a:spLocks/>
          </p:cNvSpPr>
          <p:nvPr/>
        </p:nvSpPr>
        <p:spPr bwMode="black">
          <a:xfrm>
            <a:off x="287263" y="2051754"/>
            <a:ext cx="5335920" cy="126188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b="0" i="0" kern="1200" baseline="0">
                <a:solidFill>
                  <a:schemeClr val="bg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latin typeface="72 Brand Medium"/>
              </a:rPr>
              <a:t>Live Code</a:t>
            </a:r>
            <a:br>
              <a:rPr lang="en-US" sz="1800">
                <a:latin typeface="72 Brand Medium"/>
              </a:rPr>
            </a:br>
            <a:r>
              <a:rPr lang="en-US" sz="3200">
                <a:latin typeface="72 Brand Medium"/>
              </a:rPr>
              <a:t>Scenario 2: Tool Use</a:t>
            </a:r>
            <a:br>
              <a:rPr lang="en-US" sz="3200">
                <a:latin typeface="72 Brand Medium"/>
              </a:rPr>
            </a:br>
            <a:r>
              <a:rPr lang="en-US" sz="3200">
                <a:latin typeface="72 Brand Medium"/>
              </a:rPr>
              <a:t>Agent Capabilities</a:t>
            </a:r>
            <a:endParaRPr lang="en-US" sz="32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1CF3726-F14D-0340-0AF7-426AD0AED11D}"/>
              </a:ext>
            </a:extLst>
          </p:cNvPr>
          <p:cNvSpPr txBox="1">
            <a:spLocks/>
          </p:cNvSpPr>
          <p:nvPr/>
        </p:nvSpPr>
        <p:spPr bwMode="black">
          <a:xfrm>
            <a:off x="7521195" y="1664130"/>
            <a:ext cx="4186513" cy="4787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Goals</a:t>
            </a:r>
            <a:endParaRPr lang="en-US" sz="20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/>
              <a:t>Evaluate LLM agent’s tool use </a:t>
            </a:r>
            <a:br>
              <a:rPr lang="en-US" sz="1600"/>
            </a:br>
            <a:r>
              <a:rPr lang="en-US" sz="1600"/>
              <a:t>performance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Evaluation Process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Interaction Mode: </a:t>
            </a:r>
            <a:r>
              <a:rPr lang="en-US" sz="1600"/>
              <a:t>Offline (Static Dataset)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Data:</a:t>
            </a:r>
            <a:r>
              <a:rPr lang="en-US" sz="1600"/>
              <a:t> Medical Dataset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Metrics Computation Method: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Code Based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Tooling:</a:t>
            </a:r>
            <a:r>
              <a:rPr lang="en-US" sz="1600"/>
              <a:t> Inspect AI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Contexts:</a:t>
            </a:r>
            <a:r>
              <a:rPr lang="en-US" sz="1600"/>
              <a:t> Mocked APIs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endParaRPr lang="en-US" sz="1950" b="1"/>
          </a:p>
        </p:txBody>
      </p:sp>
    </p:spTree>
    <p:extLst>
      <p:ext uri="{BB962C8B-B14F-4D97-AF65-F5344CB8AC3E}">
        <p14:creationId xmlns:p14="http://schemas.microsoft.com/office/powerpoint/2010/main" val="385761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6D47-CDCF-8D3C-22B4-095EDD6B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F1B9C-1DD4-DA3E-F56F-66E7B2476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900"/>
              </a:spcBef>
              <a:buNone/>
            </a:pPr>
            <a:r>
              <a:rPr lang="en-US" sz="1950" b="1" dirty="0">
                <a:solidFill>
                  <a:srgbClr val="0370F3"/>
                </a:solidFill>
              </a:rPr>
              <a:t>Motivation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900"/>
              </a:spcBef>
              <a:buFont typeface="Arial" panose="02000000000000000000" pitchFamily="2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How</a:t>
            </a:r>
            <a:r>
              <a:rPr lang="en-US" sz="1800" dirty="0"/>
              <a:t> is evaluating LLM agents different from evaluating LLMs or traditional software?</a:t>
            </a:r>
            <a:endParaRPr lang="en-US" sz="1950" dirty="0"/>
          </a:p>
          <a:p>
            <a:pPr>
              <a:buNone/>
            </a:pPr>
            <a:r>
              <a:rPr lang="en-US" sz="1950" b="1" dirty="0">
                <a:solidFill>
                  <a:srgbClr val="0370F3"/>
                </a:solidFill>
              </a:rPr>
              <a:t>Goals of this Tutorial</a:t>
            </a:r>
          </a:p>
          <a:p>
            <a:pPr marL="342900" indent="-342900">
              <a:spcBef>
                <a:spcPts val="900"/>
              </a:spcBef>
              <a:buFont typeface="Arial" panose="02000000000000000000" pitchFamily="2" charset="0"/>
              <a:buChar char="•"/>
            </a:pPr>
            <a:r>
              <a:rPr lang="en-US" sz="1800" dirty="0"/>
              <a:t>Present evaluation taxonomy</a:t>
            </a:r>
          </a:p>
          <a:p>
            <a:pPr marL="342900" indent="-342900">
              <a:spcBef>
                <a:spcPts val="900"/>
              </a:spcBef>
              <a:buFont typeface="Arial" panose="02000000000000000000" pitchFamily="2" charset="0"/>
              <a:buChar char="•"/>
            </a:pPr>
            <a:r>
              <a:rPr lang="en-US" sz="1800" dirty="0"/>
              <a:t>Run code-based scenarios for core dimensions</a:t>
            </a:r>
          </a:p>
          <a:p>
            <a:pPr marL="342900" indent="-342900">
              <a:spcBef>
                <a:spcPts val="900"/>
              </a:spcBef>
              <a:buFont typeface="Arial" panose="02000000000000000000" pitchFamily="2" charset="0"/>
              <a:buChar char="•"/>
            </a:pPr>
            <a:r>
              <a:rPr lang="en-US" sz="1800" dirty="0"/>
              <a:t>Explore enterprise challenges and research frontiers</a:t>
            </a:r>
          </a:p>
          <a:p>
            <a:pPr>
              <a:buFont typeface="Arial" panose="02000000000000000000" pitchFamily="2" charset="0"/>
              <a:buChar char="•"/>
            </a:pPr>
            <a:endParaRPr lang="en-US" sz="1600" dirty="0"/>
          </a:p>
          <a:p>
            <a:pPr>
              <a:buFont typeface="Arial" panose="02000000000000000000" pitchFamily="2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22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0B3D-6B23-9CB6-47B1-BEE3C249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CAB8794-9DA8-CF15-1EE2-9CB2AB0DF148}"/>
              </a:ext>
            </a:extLst>
          </p:cNvPr>
          <p:cNvSpPr txBox="1">
            <a:spLocks/>
          </p:cNvSpPr>
          <p:nvPr/>
        </p:nvSpPr>
        <p:spPr bwMode="black">
          <a:xfrm>
            <a:off x="503869" y="1177875"/>
            <a:ext cx="10715304" cy="4787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Planning &amp; Reasoning</a:t>
            </a:r>
            <a:r>
              <a:rPr lang="en-US" sz="1600">
                <a:ea typeface="72 Brand"/>
              </a:rPr>
              <a:t> assesses the LLM agent's ability to plan multi-step actions and</a:t>
            </a:r>
            <a:r>
              <a:rPr lang="en-US" sz="1600" b="1">
                <a:ea typeface="72 Brand"/>
              </a:rPr>
              <a:t> adapt reasoning</a:t>
            </a:r>
            <a:r>
              <a:rPr lang="en-US" sz="1600">
                <a:ea typeface="72 Brand"/>
              </a:rPr>
              <a:t> to dynamic contexts. It is especially important for complex or long-horizon tasks, where multiple tool calls are important to solving the given task.</a:t>
            </a:r>
          </a:p>
          <a:p>
            <a:pPr>
              <a:spcBef>
                <a:spcPts val="1798"/>
              </a:spcBef>
              <a:buNone/>
            </a:pPr>
            <a:endParaRPr lang="en-US" sz="1400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3600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28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600" b="1">
              <a:ea typeface="72 Brand"/>
            </a:endParaRPr>
          </a:p>
          <a:p>
            <a:pPr>
              <a:spcBef>
                <a:spcPts val="1798"/>
              </a:spcBef>
              <a:buNone/>
            </a:pPr>
            <a:r>
              <a:rPr lang="en-US" sz="1800" b="1">
                <a:solidFill>
                  <a:srgbClr val="0370F3"/>
                </a:solidFill>
                <a:ea typeface="72 Brand"/>
              </a:rPr>
              <a:t>Relevant Tooling &amp; Benchmarks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B68BDE-6423-CDC0-0ED1-5929CF2A8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11508"/>
              </p:ext>
            </p:extLst>
          </p:nvPr>
        </p:nvGraphicFramePr>
        <p:xfrm>
          <a:off x="503869" y="2156848"/>
          <a:ext cx="10715304" cy="254430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01201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2057130">
                  <a:extLst>
                    <a:ext uri="{9D8B030D-6E8A-4147-A177-3AD203B41FA5}">
                      <a16:colId xmlns:a16="http://schemas.microsoft.com/office/drawing/2014/main" val="3123090688"/>
                    </a:ext>
                  </a:extLst>
                </a:gridCol>
                <a:gridCol w="7156973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49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Subcategory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Metric</a:t>
                      </a: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365760">
                <a:tc rowSpan="3"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Planning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dirty="0">
                          <a:solidFill>
                            <a:schemeClr val="dk1"/>
                          </a:solidFill>
                          <a:effectLst/>
                        </a:rPr>
                        <a:t>Plan Quality</a:t>
                      </a:r>
                      <a:endParaRPr lang="en-US" sz="1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 How well the agent’s generated plan aligns with an expert or ground-truth multi-step plan.</a:t>
                      </a:r>
                      <a:endParaRPr lang="en-US" sz="1400" b="0" kern="1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7640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rgbClr val="0370F3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noProof="0" dirty="0">
                          <a:solidFill>
                            <a:schemeClr val="dk1"/>
                          </a:solidFill>
                          <a:effectLst/>
                        </a:rPr>
                        <a:t>Node F1</a:t>
                      </a:r>
                      <a:endParaRPr lang="en-US" sz="1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 Accuracy in selecting the correct tools or actions (nodes) used in a plan.</a:t>
                      </a:r>
                      <a:endParaRPr lang="en-US" sz="14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noProof="0" dirty="0">
                          <a:solidFill>
                            <a:schemeClr val="dk1"/>
                          </a:solidFill>
                          <a:effectLst/>
                        </a:rPr>
                        <a:t>Step Success Rate</a:t>
                      </a:r>
                      <a:endParaRPr lang="en-US" sz="1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 Percentage of steps in a plan that are executed successfully.</a:t>
                      </a:r>
                      <a:endParaRPr lang="en-US" sz="1400" b="0" kern="1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 Reasoning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noProof="0" dirty="0">
                          <a:solidFill>
                            <a:schemeClr val="dk1"/>
                          </a:solidFill>
                          <a:effectLst/>
                        </a:rPr>
                        <a:t>Next-tool Prediction Accuracy</a:t>
                      </a:r>
                      <a:endParaRPr lang="en-US" sz="1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 How accurately the agent predicts the next correct tool at each reasoning step.</a:t>
                      </a:r>
                      <a:endParaRPr lang="en-US" sz="14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708155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 sz="12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kern="100" dirty="0">
                          <a:solidFill>
                            <a:schemeClr val="dk1"/>
                          </a:solidFill>
                          <a:effectLst/>
                        </a:rPr>
                        <a:t>Fine-Grained</a:t>
                      </a:r>
                      <a:b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400" b="1" kern="100" dirty="0">
                          <a:solidFill>
                            <a:schemeClr val="dk1"/>
                          </a:solidFill>
                          <a:effectLst/>
                        </a:rPr>
                        <a:t>Progress Rate</a:t>
                      </a:r>
                      <a:endParaRPr lang="en-US" sz="1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4" marB="952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Quantifies how closely the agent’s execution trajectory matches the expected </a:t>
                      </a:r>
                      <a:b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400" b="0" kern="100" dirty="0">
                          <a:solidFill>
                            <a:schemeClr val="dk1"/>
                          </a:solidFill>
                          <a:effectLst/>
                        </a:rPr>
                        <a:t>one at each step.</a:t>
                      </a:r>
                      <a:endParaRPr lang="en-US" sz="14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1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DE0FAB-648A-07B5-2CAA-90B49D2402B4}"/>
              </a:ext>
            </a:extLst>
          </p:cNvPr>
          <p:cNvSpPr txBox="1"/>
          <p:nvPr/>
        </p:nvSpPr>
        <p:spPr>
          <a:xfrm>
            <a:off x="5525852" y="5344834"/>
            <a:ext cx="5960341" cy="556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>
                <a:latin typeface="72 Brand"/>
                <a:cs typeface="Arial"/>
              </a:rPr>
              <a:t>T-Eval:</a:t>
            </a:r>
            <a:r>
              <a:rPr lang="en-US" sz="1600">
                <a:latin typeface="72 Brand"/>
                <a:cs typeface="Arial"/>
              </a:rPr>
              <a:t> Evaluates step-by-step tool-utilization capability.</a:t>
            </a: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Arial"/>
              </a:rPr>
              <a:t>ScienceAgentBench</a:t>
            </a:r>
            <a:r>
              <a:rPr lang="en-US" sz="1600" b="1">
                <a:latin typeface="72 Brand"/>
                <a:ea typeface="+mn-lt"/>
                <a:cs typeface="Arial"/>
              </a:rPr>
              <a:t>:</a:t>
            </a:r>
            <a:r>
              <a:rPr lang="en-US" sz="1600">
                <a:latin typeface="72 Brand"/>
                <a:ea typeface="+mn-lt"/>
                <a:cs typeface="Arial"/>
              </a:rPr>
              <a:t> Tasks in data-driven scientific discovery.</a:t>
            </a:r>
            <a:endParaRPr lang="en-US" sz="1600">
              <a:latin typeface="72 Brand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68169-7A95-2085-FC36-E27F5DFB27B2}"/>
              </a:ext>
            </a:extLst>
          </p:cNvPr>
          <p:cNvSpPr txBox="1"/>
          <p:nvPr/>
        </p:nvSpPr>
        <p:spPr>
          <a:xfrm>
            <a:off x="439623" y="5305915"/>
            <a:ext cx="5086229" cy="12054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ea typeface="+mn-lt"/>
                <a:cs typeface="Arial"/>
              </a:rPr>
              <a:t>ReAct</a:t>
            </a:r>
            <a:r>
              <a:rPr lang="en-US" sz="1600">
                <a:ea typeface="+mn-lt"/>
                <a:cs typeface="Arial"/>
              </a:rPr>
              <a:t>: Reasoning-Action loops.</a:t>
            </a: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ea typeface="+mn-lt"/>
                <a:cs typeface="Arial"/>
              </a:rPr>
              <a:t>AgentBoard</a:t>
            </a:r>
            <a:r>
              <a:rPr lang="en-US" sz="1600" b="1">
                <a:ea typeface="+mn-lt"/>
                <a:cs typeface="Arial"/>
              </a:rPr>
              <a:t>: </a:t>
            </a:r>
            <a:r>
              <a:rPr lang="en-US" sz="1600">
                <a:ea typeface="+mn-lt"/>
                <a:cs typeface="Arial"/>
              </a:rPr>
              <a:t>Offers fine-grained progress rate metric.</a:t>
            </a:r>
          </a:p>
          <a:p>
            <a:pPr marL="285750" indent="-285750"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endParaRPr lang="en-US" sz="1600">
              <a:ea typeface="+mn-lt"/>
              <a:cs typeface="Arial"/>
            </a:endParaRPr>
          </a:p>
        </p:txBody>
      </p:sp>
      <p:pic>
        <p:nvPicPr>
          <p:cNvPr id="14" name="Graphic 13" descr="Brain with solid fill">
            <a:extLst>
              <a:ext uri="{FF2B5EF4-FFF2-40B4-BE49-F238E27FC236}">
                <a16:creationId xmlns:a16="http://schemas.microsoft.com/office/drawing/2014/main" id="{ED1CAD7A-ECD3-95C3-AC32-430A9E0C5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EA884F6E-0170-EC00-FC57-B148FCD12360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Capabilities: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Planning &amp; Reasoning</a:t>
            </a:r>
            <a:endParaRPr lang="en-US" sz="2000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21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8E21-180E-69B0-CF63-5905DD297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FDCD-4088-5E36-A64C-F6F2FB729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8" y="1320738"/>
            <a:ext cx="10273333" cy="3080858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600" b="1">
                <a:ea typeface="+mn-lt"/>
                <a:cs typeface="+mn-lt"/>
              </a:rPr>
              <a:t>Memory </a:t>
            </a:r>
            <a:r>
              <a:rPr lang="en-US" sz="1600">
                <a:ea typeface="+mn-lt"/>
                <a:cs typeface="+mn-lt"/>
              </a:rPr>
              <a:t>measures the ability to retain relevant information over </a:t>
            </a:r>
            <a:r>
              <a:rPr lang="en-US" sz="1600" b="1">
                <a:ea typeface="+mn-lt"/>
                <a:cs typeface="+mn-lt"/>
              </a:rPr>
              <a:t>long, multi-turn interactions</a:t>
            </a:r>
            <a:r>
              <a:rPr lang="en-US" sz="1600">
                <a:ea typeface="+mn-lt"/>
                <a:cs typeface="+mn-lt"/>
              </a:rPr>
              <a:t>, and is key for long-horizon tasks or long spanning conversational agents. </a:t>
            </a:r>
          </a:p>
          <a:p>
            <a:pPr>
              <a:spcBef>
                <a:spcPts val="1798"/>
              </a:spcBef>
              <a:buNone/>
            </a:pPr>
            <a:r>
              <a:rPr lang="en-US" sz="1600">
                <a:ea typeface="+mn-lt"/>
                <a:cs typeface="+mn-lt"/>
              </a:rPr>
              <a:t>An agent's memory may be described by its </a:t>
            </a:r>
            <a:r>
              <a:rPr lang="en-US" sz="1600" b="1">
                <a:ea typeface="+mn-lt"/>
                <a:cs typeface="+mn-lt"/>
              </a:rPr>
              <a:t>memory span</a:t>
            </a:r>
            <a:r>
              <a:rPr lang="en-US" sz="1600">
                <a:ea typeface="+mn-lt"/>
                <a:cs typeface="+mn-lt"/>
              </a:rPr>
              <a:t>, or how long information is retained, and its </a:t>
            </a:r>
            <a:r>
              <a:rPr lang="en-US" sz="1600" b="1">
                <a:ea typeface="+mn-lt"/>
                <a:cs typeface="+mn-lt"/>
              </a:rPr>
              <a:t>memory form</a:t>
            </a:r>
            <a:r>
              <a:rPr lang="en-US" sz="1600">
                <a:ea typeface="+mn-lt"/>
                <a:cs typeface="+mn-lt"/>
              </a:rPr>
              <a:t>, which determines how memory is stored, such as in vectors or raw text.</a:t>
            </a:r>
            <a:endParaRPr lang="en-US" sz="1600">
              <a:ea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3200">
              <a:ea typeface="72 Brand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E0DF98-F241-1050-ADE1-DF3F74799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14352"/>
              </p:ext>
            </p:extLst>
          </p:nvPr>
        </p:nvGraphicFramePr>
        <p:xfrm>
          <a:off x="503868" y="2984541"/>
          <a:ext cx="4942089" cy="2915921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526860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3415229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487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124743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Factual Recall Accuracy 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% of times the agent correctly recalls facts given after a set number of turns/context presented after.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1180601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Consistency Score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Stability across turns; does an agent respond consistently in long interactions?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D94968-8C73-537F-F4A6-CD46200CAB22}"/>
              </a:ext>
            </a:extLst>
          </p:cNvPr>
          <p:cNvSpPr txBox="1"/>
          <p:nvPr/>
        </p:nvSpPr>
        <p:spPr>
          <a:xfrm flipH="1">
            <a:off x="5835113" y="2984541"/>
            <a:ext cx="4942088" cy="28341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+mn-lt"/>
              </a:rPr>
              <a:t>Relevant Papers &amp; Benchmarks </a:t>
            </a:r>
            <a:endParaRPr lang="en-US" sz="1800">
              <a:latin typeface="72 Brand"/>
              <a:ea typeface="+mn-lt"/>
              <a:cs typeface="+mn-lt"/>
            </a:endParaRP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LongEval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Evaluates on 40+ turn conversations.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SocialBench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Assesses sociality of agents on individual and group levels.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>
                <a:latin typeface="72 Brand"/>
                <a:ea typeface="+mn-lt"/>
                <a:cs typeface="+mn-lt"/>
              </a:rPr>
              <a:t>Optimus-1:</a:t>
            </a:r>
            <a:r>
              <a:rPr lang="en-US" sz="1600">
                <a:latin typeface="72 Brand"/>
                <a:ea typeface="+mn-lt"/>
                <a:cs typeface="+mn-lt"/>
              </a:rPr>
              <a:t> Tracks memory state over </a:t>
            </a:r>
            <a:br>
              <a:rPr lang="en-US" sz="1600">
                <a:latin typeface="72 Brand"/>
                <a:ea typeface="+mn-lt"/>
                <a:cs typeface="+mn-lt"/>
              </a:rPr>
            </a:br>
            <a:r>
              <a:rPr lang="en-US" sz="1600">
                <a:latin typeface="72 Brand"/>
                <a:ea typeface="+mn-lt"/>
                <a:cs typeface="+mn-lt"/>
              </a:rPr>
              <a:t>hundreds of interactions.</a:t>
            </a:r>
            <a:endParaRPr lang="en-US" sz="1600">
              <a:latin typeface="72 Brand"/>
              <a:ea typeface="72 Brand"/>
              <a:cs typeface="Arial"/>
            </a:endParaRPr>
          </a:p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sz="1600">
              <a:latin typeface="72 Brand"/>
              <a:ea typeface="+mn-lt"/>
              <a:cs typeface="+mn-lt"/>
            </a:endParaRPr>
          </a:p>
          <a:p>
            <a:pPr algn="l" fontAlgn="base">
              <a:spcBef>
                <a:spcPts val="13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n-US" sz="16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7C9EFC12-F46C-E43C-D626-EB20C0F3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ADAD3CFB-9C05-FAD7-D342-DA86B7207446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Capabilities: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Memory &amp; Context Retention</a:t>
            </a:r>
            <a:endParaRPr lang="en-US" sz="2000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6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2D464-D2DE-FA3C-EF20-D605E1033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27EAF-940B-8021-3780-4145A3727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531344"/>
            <a:ext cx="4288468" cy="159801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ts val="2500"/>
              </a:lnSpc>
              <a:spcBef>
                <a:spcPts val="1099"/>
              </a:spcBef>
              <a:buNone/>
            </a:pPr>
            <a:r>
              <a:rPr lang="en-US" sz="1600" b="1">
                <a:ea typeface="+mn-lt"/>
                <a:cs typeface="+mn-lt"/>
              </a:rPr>
              <a:t>Multi-Agent Collaboration </a:t>
            </a:r>
            <a:r>
              <a:rPr lang="en-US" sz="1600">
                <a:ea typeface="+mn-lt"/>
                <a:cs typeface="+mn-lt"/>
              </a:rPr>
              <a:t>assesses the capability of multiple LLM agents to </a:t>
            </a:r>
            <a:r>
              <a:rPr lang="en-US" sz="1600" b="1">
                <a:ea typeface="+mn-lt"/>
                <a:cs typeface="+mn-lt"/>
              </a:rPr>
              <a:t>coordinate tasks </a:t>
            </a:r>
            <a:r>
              <a:rPr lang="en-US" sz="1600">
                <a:ea typeface="+mn-lt"/>
                <a:cs typeface="+mn-lt"/>
              </a:rPr>
              <a:t>via natural language,</a:t>
            </a:r>
            <a:r>
              <a:rPr lang="en-US" sz="1600" b="1">
                <a:ea typeface="+mn-lt"/>
                <a:cs typeface="+mn-lt"/>
              </a:rPr>
              <a:t> strategic reasoning, </a:t>
            </a:r>
            <a:r>
              <a:rPr lang="en-US" sz="1600">
                <a:ea typeface="+mn-lt"/>
                <a:cs typeface="+mn-lt"/>
              </a:rPr>
              <a:t>and </a:t>
            </a:r>
            <a:r>
              <a:rPr lang="en-US" sz="1600" b="1">
                <a:ea typeface="+mn-lt"/>
                <a:cs typeface="+mn-lt"/>
              </a:rPr>
              <a:t>role alignment</a:t>
            </a:r>
            <a:r>
              <a:rPr lang="en-US" sz="1600">
                <a:ea typeface="+mn-lt"/>
                <a:cs typeface="+mn-lt"/>
              </a:rPr>
              <a:t>. </a:t>
            </a:r>
            <a:br>
              <a:rPr lang="en-US" sz="1600">
                <a:cs typeface="+mn-lt"/>
              </a:rPr>
            </a:br>
            <a:endParaRPr lang="en-US" sz="1600">
              <a:solidFill>
                <a:srgbClr val="D20A0A"/>
              </a:solidFill>
              <a:ea typeface="72 Brand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73FB82-80C9-A6B3-54AB-34D7481D3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62184"/>
              </p:ext>
            </p:extLst>
          </p:nvPr>
        </p:nvGraphicFramePr>
        <p:xfrm>
          <a:off x="4792337" y="1575412"/>
          <a:ext cx="6048261" cy="260765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927952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4120309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835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670763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Collaborative Efficiency 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400"/>
                        <a:t>How effectively agents </a:t>
                      </a:r>
                      <a:r>
                        <a:rPr lang="en-US" sz="1400" b="1"/>
                        <a:t>divide tasks </a:t>
                      </a:r>
                      <a:r>
                        <a:rPr lang="en-US" sz="1400" b="0"/>
                        <a:t>and</a:t>
                      </a:r>
                      <a:r>
                        <a:rPr lang="en-US" sz="1400" b="1"/>
                        <a:t> </a:t>
                      </a:r>
                      <a:br>
                        <a:rPr lang="en-US" sz="1400" b="1"/>
                      </a:br>
                      <a:r>
                        <a:rPr lang="en-US" sz="1400" b="1"/>
                        <a:t>coordinate</a:t>
                      </a:r>
                      <a:r>
                        <a:rPr lang="en-US" sz="1400"/>
                        <a:t> to complete a shared goal.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776675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Role Switching Accuracy 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How accurately agents </a:t>
                      </a:r>
                      <a:r>
                        <a:rPr lang="en-US" sz="1400" b="1"/>
                        <a:t>adapt their roles</a:t>
                      </a:r>
                      <a:r>
                        <a:rPr lang="en-US" sz="1400"/>
                        <a:t> when </a:t>
                      </a:r>
                      <a:br>
                        <a:rPr lang="en-US" sz="1400"/>
                      </a:br>
                      <a:r>
                        <a:rPr lang="en-US" sz="1400"/>
                        <a:t>collaboration dynamics change.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776675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Reasoning </a:t>
                      </a:r>
                      <a:br>
                        <a:rPr lang="en-US" sz="1400" b="1" i="0" u="none" strike="noStrike" kern="100" noProof="0">
                          <a:effectLst/>
                        </a:rPr>
                      </a:br>
                      <a:r>
                        <a:rPr lang="en-US" sz="1400" b="1" i="0" u="none" strike="noStrike" kern="100" noProof="0">
                          <a:effectLst/>
                        </a:rPr>
                        <a:t>Alignment Score </a:t>
                      </a:r>
                      <a:endParaRPr lang="en-US" sz="1400" b="1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Whether agents’ decisions are </a:t>
                      </a:r>
                      <a:r>
                        <a:rPr lang="en-US" sz="1400" b="1"/>
                        <a:t>logically aligned</a:t>
                      </a:r>
                      <a:r>
                        <a:rPr lang="en-US" sz="1400"/>
                        <a:t> </a:t>
                      </a:r>
                      <a:br>
                        <a:rPr lang="en-US" sz="1400"/>
                      </a:br>
                      <a:r>
                        <a:rPr lang="en-US" sz="1400"/>
                        <a:t>with each other in shared tasks.</a:t>
                      </a:r>
                      <a:endParaRPr lang="en-US" sz="1400" kern="10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975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55271F-BAC6-1C45-31C8-2D7807BD129E}"/>
              </a:ext>
            </a:extLst>
          </p:cNvPr>
          <p:cNvSpPr txBox="1"/>
          <p:nvPr/>
        </p:nvSpPr>
        <p:spPr>
          <a:xfrm>
            <a:off x="503869" y="4392384"/>
            <a:ext cx="11591720" cy="14316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798"/>
              </a:spcBef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+mn-lt"/>
              </a:rPr>
              <a:t>Relevant Benchmarks </a:t>
            </a:r>
            <a:endParaRPr lang="en-US" sz="1800">
              <a:latin typeface="72 Brand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err="1">
                <a:latin typeface="72 Brand"/>
              </a:rPr>
              <a:t>AgentSims</a:t>
            </a:r>
            <a:r>
              <a:rPr lang="en-US" sz="1600">
                <a:latin typeface="72 Brand"/>
              </a:rPr>
              <a:t>: Sandbox environment to simulate and test </a:t>
            </a:r>
            <a:r>
              <a:rPr lang="en-US" sz="1600" b="1">
                <a:latin typeface="72 Brand"/>
              </a:rPr>
              <a:t>multi-agent interactions</a:t>
            </a:r>
            <a:r>
              <a:rPr lang="en-US" sz="1600">
                <a:latin typeface="72 Brand"/>
              </a:rPr>
              <a:t> in collaborative settings.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>
                <a:latin typeface="72 Brand"/>
              </a:rPr>
              <a:t>MATSA</a:t>
            </a:r>
            <a:r>
              <a:rPr lang="en-US" sz="1600">
                <a:latin typeface="72 Brand"/>
              </a:rPr>
              <a:t>: Evaluates agents’ ability to </a:t>
            </a:r>
            <a:r>
              <a:rPr lang="en-US" sz="1600" b="1">
                <a:latin typeface="72 Brand"/>
              </a:rPr>
              <a:t>attribute and communicate table structure</a:t>
            </a:r>
            <a:r>
              <a:rPr lang="en-US" sz="1600">
                <a:latin typeface="72 Brand"/>
              </a:rPr>
              <a:t> in collaborative data tasks.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>
                <a:latin typeface="72 Brand"/>
              </a:rPr>
              <a:t>GAMEBench-1</a:t>
            </a:r>
            <a:r>
              <a:rPr lang="en-US" sz="1600">
                <a:latin typeface="72 Brand"/>
              </a:rPr>
              <a:t>: Tests strategic reasoning and communication among agents in </a:t>
            </a:r>
            <a:r>
              <a:rPr lang="en-US" sz="1600" b="1">
                <a:latin typeface="72 Brand"/>
              </a:rPr>
              <a:t>game-like environments</a:t>
            </a:r>
            <a:r>
              <a:rPr lang="en-US" sz="1600">
                <a:latin typeface="72 Brand"/>
              </a:rPr>
              <a:t>.</a:t>
            </a: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12FBE4A8-442E-B740-3936-726AF131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47823BF-0A1A-A761-AF05-DE22F5E732CE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Agent 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Capabilities: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Multi-Agent Collaboration</a:t>
            </a:r>
            <a:endParaRPr lang="en-US" sz="2000">
              <a:solidFill>
                <a:srgbClr val="0370F3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EB2F23-A1C9-83DE-15EB-61385F51FE5F}"/>
              </a:ext>
            </a:extLst>
          </p:cNvPr>
          <p:cNvCxnSpPr>
            <a:cxnSpLocks/>
          </p:cNvCxnSpPr>
          <p:nvPr/>
        </p:nvCxnSpPr>
        <p:spPr>
          <a:xfrm>
            <a:off x="3190697" y="4584349"/>
            <a:ext cx="7253295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213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D0244-F6BF-BDEE-B573-55FE3E40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1B96CC-7E16-EF63-0BE3-D7271354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Recap: </a:t>
            </a:r>
            <a:r>
              <a:rPr lang="en-US">
                <a:solidFill>
                  <a:srgbClr val="0370F3"/>
                </a:solidFill>
              </a:rPr>
              <a:t>Evaluation Objectives – Agent Capabilities</a:t>
            </a:r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772C4D1B-2F93-41A6-6F62-34A23387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61" y="2024647"/>
            <a:ext cx="7304474" cy="4053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3AA92E-06ED-C4F6-3C68-E649B34D21BF}"/>
              </a:ext>
            </a:extLst>
          </p:cNvPr>
          <p:cNvSpPr/>
          <p:nvPr/>
        </p:nvSpPr>
        <p:spPr bwMode="gray">
          <a:xfrm>
            <a:off x="6674758" y="2924923"/>
            <a:ext cx="5012675" cy="3241843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84A30-445C-5218-B781-0A78F2A9C834}"/>
              </a:ext>
            </a:extLst>
          </p:cNvPr>
          <p:cNvSpPr/>
          <p:nvPr/>
        </p:nvSpPr>
        <p:spPr bwMode="gray">
          <a:xfrm>
            <a:off x="6463601" y="2926083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8D2D7-3FB8-E65E-A4F2-833FB1AD5B5A}"/>
              </a:ext>
            </a:extLst>
          </p:cNvPr>
          <p:cNvSpPr/>
          <p:nvPr/>
        </p:nvSpPr>
        <p:spPr bwMode="gray">
          <a:xfrm>
            <a:off x="5143415" y="3932321"/>
            <a:ext cx="1531344" cy="2233691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D61A13B-7AFA-7159-6801-01817C10A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78867"/>
            <a:ext cx="4354571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Tool Use: </a:t>
            </a:r>
            <a:r>
              <a:rPr lang="en-US" sz="1600">
                <a:ea typeface="72 Brand"/>
              </a:rPr>
              <a:t>Did the agent correctly and effectively use tools?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Planning &amp; Reasoning:</a:t>
            </a:r>
            <a:r>
              <a:rPr lang="en-US" sz="1600">
                <a:ea typeface="72 Brand"/>
              </a:rPr>
              <a:t> Can the agent create a plan and adapt it to dynamic contexts?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Memory &amp; Context Retention:</a:t>
            </a:r>
            <a:r>
              <a:rPr lang="en-US" sz="1600">
                <a:ea typeface="72 Brand"/>
              </a:rPr>
              <a:t> Does agent performance remain consistent over long interactions?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Multi-Agent Collaboration:</a:t>
            </a:r>
            <a:r>
              <a:rPr lang="en-US" sz="1600">
                <a:ea typeface="72 Brand"/>
              </a:rPr>
              <a:t> Do the</a:t>
            </a:r>
            <a:br>
              <a:rPr lang="en-US" sz="1600">
                <a:ea typeface="72 Brand"/>
              </a:rPr>
            </a:br>
            <a:r>
              <a:rPr lang="en-US" sz="1600">
                <a:ea typeface="72 Brand"/>
              </a:rPr>
              <a:t>agents effectively collaborate with </a:t>
            </a:r>
            <a:br>
              <a:rPr lang="en-US" sz="1600">
                <a:ea typeface="72 Brand"/>
              </a:rPr>
            </a:br>
            <a:r>
              <a:rPr lang="en-US" sz="1600">
                <a:ea typeface="72 Brand"/>
              </a:rPr>
              <a:t>each other to achieve complex tasks?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4F0216-72C8-0632-AD1E-D9E2C35C5AD3}"/>
              </a:ext>
            </a:extLst>
          </p:cNvPr>
          <p:cNvSpPr/>
          <p:nvPr/>
        </p:nvSpPr>
        <p:spPr bwMode="gray">
          <a:xfrm>
            <a:off x="6674758" y="1553378"/>
            <a:ext cx="5012675" cy="865742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F903B-ABCE-9A7D-2488-994BD72C23D6}"/>
              </a:ext>
            </a:extLst>
          </p:cNvPr>
          <p:cNvSpPr/>
          <p:nvPr/>
        </p:nvSpPr>
        <p:spPr bwMode="gray">
          <a:xfrm>
            <a:off x="6460003" y="1763124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75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0A43-493E-C971-C517-DA903B6AA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8F20A-FEEC-4A4A-AB82-99C02E7B7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60797"/>
            <a:ext cx="10920721" cy="45023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Consistency </a:t>
            </a:r>
            <a:r>
              <a:rPr lang="en-US" sz="1600">
                <a:ea typeface="+mn-lt"/>
                <a:cs typeface="+mn-lt"/>
              </a:rPr>
              <a:t>measures whether an agent produces </a:t>
            </a:r>
            <a:r>
              <a:rPr lang="en-US" sz="1600" b="1">
                <a:ea typeface="+mn-lt"/>
                <a:cs typeface="+mn-lt"/>
              </a:rPr>
              <a:t>stable and repeatable </a:t>
            </a:r>
            <a:r>
              <a:rPr lang="en-US" sz="1600">
                <a:ea typeface="+mn-lt"/>
                <a:cs typeface="+mn-lt"/>
              </a:rPr>
              <a:t>outputs when presented with the same input multiple times. 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It is typically tested by running the same task repeatedly (e.g., 5 or 10 trials). Outputs are then compared for </a:t>
            </a:r>
            <a:r>
              <a:rPr lang="en-US" sz="1600" b="1">
                <a:ea typeface="+mn-lt"/>
                <a:cs typeface="+mn-lt"/>
              </a:rPr>
              <a:t>semantic </a:t>
            </a:r>
            <a:r>
              <a:rPr lang="en-US" sz="1600">
                <a:ea typeface="+mn-lt"/>
                <a:cs typeface="+mn-lt"/>
              </a:rPr>
              <a:t>or </a:t>
            </a:r>
            <a:r>
              <a:rPr lang="en-US" sz="1600" b="1">
                <a:ea typeface="+mn-lt"/>
                <a:cs typeface="+mn-lt"/>
              </a:rPr>
              <a:t>functional </a:t>
            </a:r>
            <a:r>
              <a:rPr lang="en-US" sz="1600">
                <a:ea typeface="+mn-lt"/>
                <a:cs typeface="+mn-lt"/>
              </a:rPr>
              <a:t>consistency. </a:t>
            </a:r>
          </a:p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endParaRPr lang="en-US" sz="600"/>
          </a:p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endParaRPr lang="en-US" sz="105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endParaRPr lang="en-US" sz="600">
              <a:solidFill>
                <a:srgbClr val="000000"/>
              </a:solidFill>
              <a:latin typeface="72 Brand"/>
              <a:ea typeface="+mn-lt"/>
              <a:cs typeface="Arial"/>
            </a:endParaRPr>
          </a:p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endParaRPr lang="en-US" sz="600">
              <a:solidFill>
                <a:srgbClr val="000000"/>
              </a:solidFill>
              <a:latin typeface="72 Brand"/>
              <a:ea typeface="+mn-lt"/>
              <a:cs typeface="Arial"/>
            </a:endParaRPr>
          </a:p>
          <a:p>
            <a:pPr>
              <a:spcBef>
                <a:spcPts val="1798"/>
              </a:spcBef>
              <a:buNone/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Arial"/>
              </a:rPr>
              <a:t>Relevant Benchmarks </a:t>
            </a:r>
            <a:endParaRPr lang="en-US" sz="1800">
              <a:solidFill>
                <a:srgbClr val="000000"/>
              </a:solidFill>
              <a:latin typeface="72 Brand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l-GR" sz="1600" b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τ-</a:t>
            </a:r>
            <a:r>
              <a:rPr lang="en-US" sz="1600" b="1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benchmark</a:t>
            </a:r>
            <a:r>
              <a:rPr lang="en-US" sz="1600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: Tests agent </a:t>
            </a:r>
            <a:r>
              <a:rPr lang="en-US" sz="1600" b="1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consistency</a:t>
            </a:r>
            <a:r>
              <a:rPr lang="en-US" sz="1600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 by requiring correct answers across all repeated runs of the same task.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SWE-bench</a:t>
            </a:r>
            <a:r>
              <a:rPr lang="en-US" sz="1600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: Evaluates agents on </a:t>
            </a:r>
            <a:r>
              <a:rPr lang="en-US" sz="1600" b="1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software engineering tasks</a:t>
            </a:r>
            <a:r>
              <a:rPr lang="en-US" sz="1600">
                <a:solidFill>
                  <a:srgbClr val="000000"/>
                </a:solidFill>
                <a:latin typeface="72 Brand"/>
                <a:ea typeface="+mn-lt"/>
                <a:cs typeface="Arial"/>
              </a:rPr>
              <a:t>, such as resolving real-world GitHub issues using code.</a:t>
            </a:r>
            <a:endParaRPr lang="en-US" sz="1950">
              <a:latin typeface="72 Brand"/>
            </a:endParaRPr>
          </a:p>
          <a:p>
            <a:pPr>
              <a:spcBef>
                <a:spcPts val="1798"/>
              </a:spcBef>
              <a:buNone/>
            </a:pPr>
            <a:endParaRPr lang="en-US" sz="1800" b="1">
              <a:solidFill>
                <a:srgbClr val="0370F3"/>
              </a:solidFill>
              <a:latin typeface="72 Brand"/>
              <a:ea typeface="+mn-lt"/>
              <a:cs typeface="Arial"/>
            </a:endParaRPr>
          </a:p>
          <a:p>
            <a:pPr>
              <a:lnSpc>
                <a:spcPct val="150000"/>
              </a:lnSpc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84DAF5-7CDD-C16B-D9E1-A831E9853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38699"/>
              </p:ext>
            </p:extLst>
          </p:nvPr>
        </p:nvGraphicFramePr>
        <p:xfrm>
          <a:off x="504598" y="3078698"/>
          <a:ext cx="10716448" cy="121654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754364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962084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58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417688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Pass@k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Agent succeeds at least once in k attempts.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44026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Pass^k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Agent must succeed in </a:t>
                      </a: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all </a:t>
                      </a: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k attempts – stricter consistency.</a:t>
                      </a:r>
                      <a:endParaRPr lang="en-US" sz="1400" kern="100">
                        <a:effectLst/>
                      </a:endParaRP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</a:tbl>
          </a:graphicData>
        </a:graphic>
      </p:graphicFrame>
      <p:pic>
        <p:nvPicPr>
          <p:cNvPr id="4" name="Graphic 3" descr="Gantt Chart with solid fill">
            <a:extLst>
              <a:ext uri="{FF2B5EF4-FFF2-40B4-BE49-F238E27FC236}">
                <a16:creationId xmlns:a16="http://schemas.microsoft.com/office/drawing/2014/main" id="{1A007624-F9FE-0703-3562-88E49C779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CFD3B74-440D-7932-062F-748AF90AB127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Reliability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Consistency</a:t>
            </a:r>
            <a:endParaRPr lang="en-US" sz="2000">
              <a:solidFill>
                <a:srgbClr val="0370F3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9F06D0-F2FF-8F29-370F-B8014E23EE0C}"/>
              </a:ext>
            </a:extLst>
          </p:cNvPr>
          <p:cNvCxnSpPr>
            <a:cxnSpLocks/>
          </p:cNvCxnSpPr>
          <p:nvPr/>
        </p:nvCxnSpPr>
        <p:spPr>
          <a:xfrm>
            <a:off x="3130932" y="4763821"/>
            <a:ext cx="7642692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4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782A-C232-E7CE-31BF-F19A910B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EE579-F8A3-2287-0A9E-459607D1E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475" y="1583494"/>
            <a:ext cx="9922278" cy="2041136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Robustness</a:t>
            </a:r>
            <a:r>
              <a:rPr lang="en-US" sz="1600">
                <a:ea typeface="+mn-lt"/>
                <a:cs typeface="+mn-lt"/>
              </a:rPr>
              <a:t> evaluates how well an agent performs when inputs or environments are </a:t>
            </a:r>
            <a:r>
              <a:rPr lang="en-US" sz="1600" b="1">
                <a:ea typeface="+mn-lt"/>
                <a:cs typeface="+mn-lt"/>
              </a:rPr>
              <a:t>perturbed</a:t>
            </a:r>
            <a:r>
              <a:rPr lang="en-US" sz="1600">
                <a:ea typeface="+mn-lt"/>
                <a:cs typeface="+mn-lt"/>
              </a:rPr>
              <a:t>, including adversarial prompts, paraphrased instructions, or tool failures. </a:t>
            </a:r>
            <a:r>
              <a:rPr lang="en-US" sz="1600"/>
              <a:t>Evaluation involves generating </a:t>
            </a:r>
            <a:r>
              <a:rPr lang="en-US" sz="1600" b="1">
                <a:ea typeface="+mn-lt"/>
                <a:cs typeface="+mn-lt"/>
              </a:rPr>
              <a:t>perturbations</a:t>
            </a:r>
            <a:r>
              <a:rPr lang="en-US" sz="1600">
                <a:ea typeface="+mn-lt"/>
                <a:cs typeface="+mn-lt"/>
              </a:rPr>
              <a:t> such as rephrased instructions, added distractors, or introducing regional spellings, typos, or slang. </a:t>
            </a:r>
            <a:endParaRPr lang="en-US" sz="1600"/>
          </a:p>
          <a:p>
            <a:pPr>
              <a:spcBef>
                <a:spcPts val="1798"/>
              </a:spcBef>
              <a:buNone/>
            </a:pPr>
            <a:br>
              <a:rPr lang="en-US" sz="1600">
                <a:ea typeface="+mn-lt"/>
                <a:cs typeface="+mn-lt"/>
              </a:rPr>
            </a:br>
            <a:endParaRPr lang="en-US" sz="16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15C9DC-4339-1A03-033B-5775D47CF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11606"/>
              </p:ext>
            </p:extLst>
          </p:nvPr>
        </p:nvGraphicFramePr>
        <p:xfrm>
          <a:off x="502473" y="2871220"/>
          <a:ext cx="4888510" cy="238328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256455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3632055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43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64998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Robust</a:t>
                      </a: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</a:t>
                      </a: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Accuracy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 Task success rate under perturbation. 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649986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Performance Drop (%)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How much performance degrades from </a:t>
                      </a:r>
                      <a:br>
                        <a:rPr lang="en-US" sz="1400" b="0" i="0" u="none" strike="noStrike" kern="100" noProof="0">
                          <a:effectLst/>
                          <a:latin typeface="72 Brand"/>
                        </a:rPr>
                      </a:b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clean input. 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649986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Resilience Score</a:t>
                      </a:r>
                      <a:endParaRPr lang="en-US" sz="1400" b="1"/>
                    </a:p>
                  </a:txBody>
                  <a:tcPr marL="9524" marR="9524" marT="9524" marB="9524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  Ratio of successful recoveries to induced failures. </a:t>
                      </a:r>
                      <a:endParaRPr lang="en-US" sz="1400"/>
                    </a:p>
                  </a:txBody>
                  <a:tcPr marL="9524" marR="9524" marT="9524" marB="9524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97598"/>
                  </a:ext>
                </a:extLst>
              </a:tr>
            </a:tbl>
          </a:graphicData>
        </a:graphic>
      </p:graphicFrame>
      <p:pic>
        <p:nvPicPr>
          <p:cNvPr id="5" name="Graphic 4" descr="Muscular arm with solid fill">
            <a:extLst>
              <a:ext uri="{FF2B5EF4-FFF2-40B4-BE49-F238E27FC236}">
                <a16:creationId xmlns:a16="http://schemas.microsoft.com/office/drawing/2014/main" id="{88BA0D63-9315-53CF-4979-993D0DC03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C4BD738-E729-98CB-C1A8-7C5BF7968FF7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350">
                <a:latin typeface="72 Brand Medium"/>
              </a:rPr>
              <a:t>Reliability</a:t>
            </a:r>
            <a:r>
              <a:rPr lang="en-US" sz="2350">
                <a:solidFill>
                  <a:srgbClr val="000000"/>
                </a:solidFill>
                <a:latin typeface="72 Brand Medium"/>
              </a:rPr>
              <a:t>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Robustness</a:t>
            </a:r>
            <a:endParaRPr lang="en-US" sz="2000">
              <a:solidFill>
                <a:srgbClr val="0370F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E9735-96AA-BC8B-083B-656C67A3CA97}"/>
              </a:ext>
            </a:extLst>
          </p:cNvPr>
          <p:cNvSpPr txBox="1"/>
          <p:nvPr/>
        </p:nvSpPr>
        <p:spPr>
          <a:xfrm flipH="1">
            <a:off x="5851808" y="2806657"/>
            <a:ext cx="4942088" cy="32470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+mn-lt"/>
              </a:rPr>
              <a:t>Relevant Tooling &amp; Benchmarks </a:t>
            </a:r>
            <a:endParaRPr lang="en-US" sz="1800">
              <a:latin typeface="72 Brand"/>
              <a:ea typeface="+mn-lt"/>
              <a:cs typeface="+mn-lt"/>
            </a:endParaRP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>
                <a:latin typeface="72 Brand"/>
                <a:ea typeface="+mn-lt"/>
                <a:cs typeface="Arial"/>
              </a:rPr>
              <a:t>HELM:</a:t>
            </a:r>
            <a:r>
              <a:rPr lang="en-US" sz="1600">
                <a:latin typeface="72 Brand"/>
                <a:ea typeface="+mn-lt"/>
                <a:cs typeface="Arial"/>
              </a:rPr>
              <a:t> Systematically perturbs prompts and </a:t>
            </a:r>
            <a:br>
              <a:rPr lang="en-US" sz="1600">
                <a:latin typeface="72 Brand"/>
                <a:ea typeface="+mn-lt"/>
                <a:cs typeface="Arial"/>
              </a:rPr>
            </a:br>
            <a:r>
              <a:rPr lang="en-US" sz="1600">
                <a:latin typeface="72 Brand"/>
                <a:ea typeface="+mn-lt"/>
                <a:cs typeface="Arial"/>
              </a:rPr>
              <a:t>tracks degradation.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Arial"/>
              </a:rPr>
              <a:t>WebLinX</a:t>
            </a:r>
            <a:r>
              <a:rPr lang="en-US" sz="1600" b="1">
                <a:latin typeface="72 Brand"/>
                <a:ea typeface="+mn-lt"/>
                <a:cs typeface="Arial"/>
              </a:rPr>
              <a:t>: </a:t>
            </a:r>
            <a:r>
              <a:rPr lang="en-US" sz="1600">
                <a:latin typeface="72 Brand"/>
                <a:ea typeface="+mn-lt"/>
                <a:cs typeface="Arial"/>
              </a:rPr>
              <a:t>Evaluates agents navigating dynamic </a:t>
            </a:r>
            <a:br>
              <a:rPr lang="en-US" sz="1600">
                <a:latin typeface="72 Brand"/>
                <a:ea typeface="+mn-lt"/>
                <a:cs typeface="Arial"/>
              </a:rPr>
            </a:br>
            <a:r>
              <a:rPr lang="en-US" sz="1600">
                <a:latin typeface="72 Brand"/>
                <a:ea typeface="+mn-lt"/>
                <a:cs typeface="Arial"/>
              </a:rPr>
              <a:t>web pages. </a:t>
            </a: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Arial"/>
              </a:rPr>
              <a:t>ToolEmu</a:t>
            </a:r>
            <a:r>
              <a:rPr lang="en-US" sz="1600" b="1">
                <a:latin typeface="72 Brand"/>
                <a:ea typeface="+mn-lt"/>
                <a:cs typeface="Arial"/>
              </a:rPr>
              <a:t>:</a:t>
            </a:r>
            <a:r>
              <a:rPr lang="en-US" sz="1600">
                <a:latin typeface="72 Brand"/>
                <a:ea typeface="+mn-lt"/>
                <a:cs typeface="Arial"/>
              </a:rPr>
              <a:t> Measures recovery from tool failures. </a:t>
            </a:r>
            <a:endParaRPr lang="en-US" sz="1600">
              <a:latin typeface="72 Brand"/>
              <a:ea typeface="72 Brand"/>
              <a:cs typeface="Arial"/>
            </a:endParaRPr>
          </a:p>
          <a:p>
            <a:pPr marL="285750" indent="-285750">
              <a:spcBef>
                <a:spcPts val="1300"/>
              </a:spcBef>
              <a:buClr>
                <a:srgbClr val="FFA158"/>
              </a:buClr>
              <a:buSzPct val="100000"/>
              <a:buFont typeface="Arial,Sans-Serif"/>
              <a:buChar char="•"/>
            </a:pPr>
            <a:r>
              <a:rPr lang="en-US" sz="1600">
                <a:latin typeface="72 Brand"/>
                <a:ea typeface="+mn-lt"/>
                <a:cs typeface="Arial"/>
              </a:rPr>
              <a:t>Robustness under function execution stress tests. </a:t>
            </a:r>
          </a:p>
          <a:p>
            <a:pPr algn="l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sz="1600">
              <a:latin typeface="72 Brand"/>
              <a:ea typeface="72 Brand" pitchFamily="34" charset="-128"/>
              <a:cs typeface="72 Brand" pitchFamily="34" charset="-128"/>
            </a:endParaRPr>
          </a:p>
          <a:p>
            <a:pPr fontAlgn="base">
              <a:spcBef>
                <a:spcPts val="13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n-US" sz="16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30E4F0-E8EF-310D-36FC-924946BA6F01}"/>
              </a:ext>
            </a:extLst>
          </p:cNvPr>
          <p:cNvCxnSpPr>
            <a:cxnSpLocks/>
          </p:cNvCxnSpPr>
          <p:nvPr/>
        </p:nvCxnSpPr>
        <p:spPr>
          <a:xfrm>
            <a:off x="502473" y="2540723"/>
            <a:ext cx="10291423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6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9278-3448-3BF1-475A-516433AC1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37963F-68A4-1A52-0B20-C0A0A5781207}"/>
              </a:ext>
            </a:extLst>
          </p:cNvPr>
          <p:cNvSpPr/>
          <p:nvPr/>
        </p:nvSpPr>
        <p:spPr bwMode="gray">
          <a:xfrm>
            <a:off x="7036904" y="0"/>
            <a:ext cx="5155096" cy="6858000"/>
          </a:xfrm>
          <a:prstGeom prst="rect">
            <a:avLst/>
          </a:prstGeom>
          <a:solidFill>
            <a:srgbClr val="00298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58A2A9-8AB6-3537-9ACE-5FC0FAD01D83}"/>
              </a:ext>
            </a:extLst>
          </p:cNvPr>
          <p:cNvSpPr txBox="1">
            <a:spLocks/>
          </p:cNvSpPr>
          <p:nvPr/>
        </p:nvSpPr>
        <p:spPr bwMode="black">
          <a:xfrm>
            <a:off x="287263" y="2051754"/>
            <a:ext cx="5335920" cy="126188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b="0" i="0" kern="1200" baseline="0">
                <a:solidFill>
                  <a:schemeClr val="bg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latin typeface="72 Brand Medium"/>
              </a:rPr>
              <a:t>Live Code</a:t>
            </a:r>
            <a:br>
              <a:rPr lang="en-US" sz="1800">
                <a:latin typeface="72 Brand Medium"/>
              </a:rPr>
            </a:br>
            <a:r>
              <a:rPr lang="en-US" sz="3200">
                <a:latin typeface="72 Brand Medium"/>
              </a:rPr>
              <a:t>Scenario 3: Robustness</a:t>
            </a:r>
            <a:br>
              <a:rPr lang="en-US" sz="3200">
                <a:latin typeface="72 Brand Medium"/>
              </a:rPr>
            </a:br>
            <a:r>
              <a:rPr lang="en-US" sz="3200">
                <a:latin typeface="72 Brand Medium"/>
              </a:rPr>
              <a:t>Reliability</a:t>
            </a:r>
            <a:endParaRPr lang="en-US" sz="32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C059F3-CD43-CAE7-8F49-D7081E796EC3}"/>
              </a:ext>
            </a:extLst>
          </p:cNvPr>
          <p:cNvSpPr txBox="1">
            <a:spLocks/>
          </p:cNvSpPr>
          <p:nvPr/>
        </p:nvSpPr>
        <p:spPr bwMode="black">
          <a:xfrm>
            <a:off x="7521195" y="1664130"/>
            <a:ext cx="4186513" cy="4787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Goals</a:t>
            </a:r>
            <a:endParaRPr lang="en-US" sz="20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Evaluate LLM agent’s robustness under perturbations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Evaluation Process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Interaction Mode: </a:t>
            </a:r>
            <a:r>
              <a:rPr lang="en-US" sz="1600"/>
              <a:t>Offline (Static Dataset)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Data:</a:t>
            </a:r>
            <a:r>
              <a:rPr lang="en-US" sz="1600"/>
              <a:t> Medical Dataset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Metrics Computation Method: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Code Based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Tooling:</a:t>
            </a:r>
            <a:r>
              <a:rPr lang="en-US" sz="1600"/>
              <a:t> Inspect AI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Contexts:</a:t>
            </a:r>
            <a:r>
              <a:rPr lang="en-US" sz="1600"/>
              <a:t> Mocked APIs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endParaRPr lang="en-US" sz="1950" b="1"/>
          </a:p>
        </p:txBody>
      </p:sp>
    </p:spTree>
    <p:extLst>
      <p:ext uri="{BB962C8B-B14F-4D97-AF65-F5344CB8AC3E}">
        <p14:creationId xmlns:p14="http://schemas.microsoft.com/office/powerpoint/2010/main" val="376851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1DF6-342C-078D-FFBF-E9903221B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78DA-C8DC-2DF7-D250-4ADA66BAC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78" y="3090446"/>
            <a:ext cx="11182288" cy="677108"/>
          </a:xfrm>
        </p:spPr>
        <p:txBody>
          <a:bodyPr/>
          <a:lstStyle/>
          <a:p>
            <a:r>
              <a:rPr lang="en-US" sz="4350">
                <a:latin typeface="72 Brand Medium"/>
              </a:rPr>
              <a:t>10 Minute</a:t>
            </a:r>
            <a:r>
              <a:rPr lang="en-US" sz="4350">
                <a:solidFill>
                  <a:srgbClr val="0370F3"/>
                </a:solidFill>
                <a:latin typeface="72 Brand Medium"/>
              </a:rPr>
              <a:t> Break</a:t>
            </a:r>
            <a:endParaRPr lang="en-US" sz="4350">
              <a:solidFill>
                <a:srgbClr val="0370F3"/>
              </a:solidFill>
            </a:endParaRPr>
          </a:p>
        </p:txBody>
      </p:sp>
      <p:pic>
        <p:nvPicPr>
          <p:cNvPr id="3" name="Graphic 2" descr="Coffee with solid fill">
            <a:extLst>
              <a:ext uri="{FF2B5EF4-FFF2-40B4-BE49-F238E27FC236}">
                <a16:creationId xmlns:a16="http://schemas.microsoft.com/office/drawing/2014/main" id="{BD3F729B-DA53-A761-C6FD-37FFE10E0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22" y="2914267"/>
            <a:ext cx="807156" cy="8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8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DB7B2-36BB-CF06-AAEF-00E3DBBD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2760A-AFA7-5D3F-695F-453523BA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Quick Recap: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Evaluation Objectives – Reliability</a:t>
            </a:r>
            <a:endParaRPr lang="en-US">
              <a:solidFill>
                <a:srgbClr val="0370F3"/>
              </a:solidFill>
            </a:endParaRPr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64B490E9-7C69-1B3E-6517-12BA9D35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61" y="2024647"/>
            <a:ext cx="7304474" cy="4053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A773F9-E530-2110-3C13-3C039EC52AE2}"/>
              </a:ext>
            </a:extLst>
          </p:cNvPr>
          <p:cNvSpPr/>
          <p:nvPr/>
        </p:nvSpPr>
        <p:spPr bwMode="gray">
          <a:xfrm>
            <a:off x="6674758" y="3362959"/>
            <a:ext cx="5012675" cy="3241843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A5A7E-4C5F-66B8-1EF4-4DB0CC779E07}"/>
              </a:ext>
            </a:extLst>
          </p:cNvPr>
          <p:cNvSpPr/>
          <p:nvPr/>
        </p:nvSpPr>
        <p:spPr bwMode="gray">
          <a:xfrm>
            <a:off x="6463601" y="3117724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B7DB-AAF8-1429-A92C-4D28E4C21F81}"/>
              </a:ext>
            </a:extLst>
          </p:cNvPr>
          <p:cNvSpPr/>
          <p:nvPr/>
        </p:nvSpPr>
        <p:spPr bwMode="gray">
          <a:xfrm>
            <a:off x="5143415" y="3932321"/>
            <a:ext cx="1531344" cy="2233691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39E77F0-7259-10BB-4DE1-9924657CA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78867"/>
            <a:ext cx="4648413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Consistency: </a:t>
            </a:r>
            <a:r>
              <a:rPr lang="en-US" sz="1600">
                <a:ea typeface="72 Brand"/>
              </a:rPr>
              <a:t>Does the agent return a semantically and/or functionally similar response for the same input?</a:t>
            </a:r>
            <a:endParaRPr lang="en-US"/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Robustness:</a:t>
            </a:r>
            <a:r>
              <a:rPr lang="en-US" sz="1600">
                <a:ea typeface="72 Brand"/>
              </a:rPr>
              <a:t> Does the agent respond appropriately given perturbed inputs?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1CE892-8D1C-3B21-85DE-8A8D90998D47}"/>
              </a:ext>
            </a:extLst>
          </p:cNvPr>
          <p:cNvSpPr/>
          <p:nvPr/>
        </p:nvSpPr>
        <p:spPr bwMode="gray">
          <a:xfrm>
            <a:off x="6674758" y="2023354"/>
            <a:ext cx="5012675" cy="865742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33422A-0ED1-BF67-E798-EFDC1965AAF5}"/>
              </a:ext>
            </a:extLst>
          </p:cNvPr>
          <p:cNvSpPr/>
          <p:nvPr/>
        </p:nvSpPr>
        <p:spPr bwMode="gray">
          <a:xfrm>
            <a:off x="6464566" y="2032333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23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60AB-3F0F-F0B7-7966-FEEA89EB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F0EC16-E218-F2C0-141B-3CEDCFBD0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91742"/>
              </p:ext>
            </p:extLst>
          </p:nvPr>
        </p:nvGraphicFramePr>
        <p:xfrm>
          <a:off x="156787" y="4613596"/>
          <a:ext cx="11406633" cy="183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374">
                  <a:extLst>
                    <a:ext uri="{9D8B030D-6E8A-4147-A177-3AD203B41FA5}">
                      <a16:colId xmlns:a16="http://schemas.microsoft.com/office/drawing/2014/main" val="675151087"/>
                    </a:ext>
                  </a:extLst>
                </a:gridCol>
                <a:gridCol w="6034259">
                  <a:extLst>
                    <a:ext uri="{9D8B030D-6E8A-4147-A177-3AD203B41FA5}">
                      <a16:colId xmlns:a16="http://schemas.microsoft.com/office/drawing/2014/main" val="3446568138"/>
                    </a:ext>
                  </a:extLst>
                </a:gridCol>
              </a:tblGrid>
              <a:tr h="1834519">
                <a:tc>
                  <a:txBody>
                    <a:bodyPr/>
                    <a:lstStyle/>
                    <a:p>
                      <a:pPr marL="57150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r>
                        <a:rPr lang="en-US" sz="1600" b="1" err="1">
                          <a:solidFill>
                            <a:schemeClr val="tx1"/>
                          </a:solidFill>
                          <a:latin typeface="72 Brand"/>
                        </a:rPr>
                        <a:t>FinCon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72 Brand"/>
                        </a:rPr>
                        <a:t>: Tests agent fairness and transparency in financial decision-making tasks.</a:t>
                      </a:r>
                      <a:endParaRPr lang="en-US"/>
                    </a:p>
                    <a:p>
                      <a:pPr marL="571500" lvl="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rgbClr val="FFA158"/>
                        </a:buClr>
                        <a:buFont typeface="Arial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72 Brand"/>
                        </a:rPr>
                        <a:t>MATSA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72 Brand"/>
                        </a:rPr>
                        <a:t>: Evaluates how well agents attribute and explain tabular structures in fairness-critical tasks.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endParaRPr lang="en-US" sz="1600" b="0">
                        <a:solidFill>
                          <a:schemeClr val="tx1"/>
                        </a:solidFill>
                        <a:latin typeface="72 Brand"/>
                      </a:endParaRPr>
                    </a:p>
                  </a:txBody>
                  <a:tcPr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0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r>
                        <a:rPr lang="en-US" sz="1600" b="1" err="1">
                          <a:solidFill>
                            <a:schemeClr val="tx1"/>
                          </a:solidFill>
                          <a:latin typeface="72 Brand"/>
                        </a:rPr>
                        <a:t>AutoGuide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72 Brand"/>
                        </a:rPr>
                        <a:t>: Benchmarks agents on generating context aware, policy-driven guidance for fair decisions.</a:t>
                      </a:r>
                    </a:p>
                    <a:p>
                      <a:pPr marL="57150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72 Brand"/>
                        </a:rPr>
                        <a:t>R-Judge: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72 Brand"/>
                        </a:rPr>
                        <a:t> Measures how consistently agents apply risk awareness and policy constraints in regulated environments.</a:t>
                      </a:r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68086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EBA449-6DD7-D3ED-FA21-45DBC547E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747" y="1361285"/>
            <a:ext cx="10821752" cy="12332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Fairness </a:t>
            </a:r>
            <a:r>
              <a:rPr lang="en-US" sz="1600">
                <a:ea typeface="+mn-lt"/>
                <a:cs typeface="+mn-lt"/>
              </a:rPr>
              <a:t>assesses whether agents behave in an equitable and explainable manner, avoiding arbitrary actions and opaque decision-making. </a:t>
            </a:r>
            <a:r>
              <a:rPr lang="en-US" sz="1600"/>
              <a:t>It covers aspects such as </a:t>
            </a:r>
            <a:r>
              <a:rPr lang="en-US" sz="1600" b="1">
                <a:ea typeface="+mn-lt"/>
                <a:cs typeface="+mn-lt"/>
              </a:rPr>
              <a:t>explainability </a:t>
            </a:r>
            <a:r>
              <a:rPr lang="en-US" sz="1600">
                <a:ea typeface="+mn-lt"/>
                <a:cs typeface="+mn-lt"/>
              </a:rPr>
              <a:t>of outputs and actions and </a:t>
            </a:r>
            <a:r>
              <a:rPr lang="en-US" sz="1600" b="1">
                <a:ea typeface="+mn-lt"/>
                <a:cs typeface="+mn-lt"/>
              </a:rPr>
              <a:t>trustworthiness </a:t>
            </a:r>
            <a:r>
              <a:rPr lang="en-US" sz="1600">
                <a:ea typeface="+mn-lt"/>
                <a:cs typeface="+mn-lt"/>
              </a:rPr>
              <a:t>in collaborative or advisory settings. </a:t>
            </a:r>
            <a:endParaRPr lang="en-US"/>
          </a:p>
          <a:p>
            <a:pPr>
              <a:spcBef>
                <a:spcPts val="1798"/>
              </a:spcBef>
              <a:buNone/>
            </a:pPr>
            <a:endParaRPr lang="en-US" sz="1600"/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r>
              <a:rPr lang="en-US" sz="1800" b="1">
                <a:solidFill>
                  <a:srgbClr val="0370F3"/>
                </a:solidFill>
                <a:ea typeface="+mn-lt"/>
                <a:cs typeface="+mn-lt"/>
              </a:rPr>
              <a:t>Relevant Examples &amp; Benchmarks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800">
              <a:solidFill>
                <a:srgbClr val="000000"/>
              </a:solidFill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64D79D-37EA-DAC8-48BB-740945FFD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57836"/>
              </p:ext>
            </p:extLst>
          </p:nvPr>
        </p:nvGraphicFramePr>
        <p:xfrm>
          <a:off x="504345" y="2347976"/>
          <a:ext cx="10715013" cy="1571628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753997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961016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38283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 dirty="0">
                          <a:effectLst/>
                        </a:rPr>
                        <a:t>Fairness Awareness Coverage </a:t>
                      </a:r>
                      <a:endParaRPr lang="en-US" sz="1400" b="1" dirty="0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 dirty="0">
                          <a:effectLst/>
                          <a:latin typeface="72 Brand"/>
                        </a:rPr>
                        <a:t> </a:t>
                      </a:r>
                      <a:r>
                        <a:rPr lang="en-US" sz="1400" dirty="0"/>
                        <a:t>Measures how often the agent recognizes and addresses </a:t>
                      </a:r>
                      <a:r>
                        <a:rPr lang="en-US" sz="1400" b="1" dirty="0"/>
                        <a:t>fairness-related scenarios</a:t>
                      </a:r>
                      <a:r>
                        <a:rPr lang="en-US" sz="1400" dirty="0"/>
                        <a:t> in its responses.</a:t>
                      </a:r>
                      <a:endParaRPr lang="en-US" sz="1400" b="0" i="0" u="none" strike="noStrike" kern="100" noProof="0" dirty="0">
                        <a:effectLst/>
                        <a:latin typeface="72 Brand"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 dirty="0">
                          <a:effectLst/>
                          <a:latin typeface="72 Brand"/>
                        </a:rPr>
                        <a:t>Policy Violation Rate </a:t>
                      </a:r>
                      <a:endParaRPr lang="en-US" sz="1400" b="1" dirty="0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dirty="0"/>
                        <a:t> Tracks how frequently the agent </a:t>
                      </a:r>
                      <a:r>
                        <a:rPr lang="en-US" sz="1400" b="1" dirty="0"/>
                        <a:t>breaks fairness or ethical rules</a:t>
                      </a:r>
                      <a:r>
                        <a:rPr lang="en-US" sz="1400" dirty="0"/>
                        <a:t> in its outputs.</a:t>
                      </a:r>
                      <a:endParaRPr lang="en-US" sz="1400" b="0" i="0" u="none" strike="noStrike" kern="100" noProof="0" dirty="0">
                        <a:effectLst/>
                        <a:latin typeface="72 Brand"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 dirty="0">
                          <a:effectLst/>
                        </a:rPr>
                        <a:t>Transparency Score </a:t>
                      </a:r>
                      <a:endParaRPr lang="en-US" sz="1400" b="1" dirty="0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 dirty="0">
                          <a:effectLst/>
                          <a:latin typeface="72 Brand"/>
                        </a:rPr>
                        <a:t> </a:t>
                      </a:r>
                      <a:r>
                        <a:rPr lang="en-US" sz="1400" dirty="0"/>
                        <a:t>Evaluates how clearly the agent </a:t>
                      </a:r>
                      <a:r>
                        <a:rPr lang="en-US" sz="1400" b="1" dirty="0"/>
                        <a:t>explains its reasoning</a:t>
                      </a:r>
                      <a:r>
                        <a:rPr lang="en-US" sz="1400" dirty="0"/>
                        <a:t> behind decisions.</a:t>
                      </a:r>
                      <a:endParaRPr lang="en-US" sz="1400" b="0" i="0" u="none" strike="noStrike" kern="100" noProof="0" dirty="0">
                        <a:effectLst/>
                        <a:latin typeface="72 Brand"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97598"/>
                  </a:ext>
                </a:extLst>
              </a:tr>
            </a:tbl>
          </a:graphicData>
        </a:graphic>
      </p:graphicFrame>
      <p:pic>
        <p:nvPicPr>
          <p:cNvPr id="5" name="Graphic 4" descr="Judge male with solid fill">
            <a:extLst>
              <a:ext uri="{FF2B5EF4-FFF2-40B4-BE49-F238E27FC236}">
                <a16:creationId xmlns:a16="http://schemas.microsoft.com/office/drawing/2014/main" id="{0E6873B6-E655-C5C5-2735-FFFC3C1B2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3CB426B-EA7A-8C77-0A90-8A1FFCA2A62B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latin typeface="72 Brand Medium"/>
              </a:rPr>
              <a:t>Safety &amp; </a:t>
            </a:r>
            <a:r>
              <a:rPr lang="en-US" sz="2400">
                <a:solidFill>
                  <a:srgbClr val="000000"/>
                </a:solidFill>
                <a:latin typeface="72 Brand Medium"/>
              </a:rPr>
              <a:t>Alignment: </a:t>
            </a:r>
            <a:r>
              <a:rPr lang="en-US" sz="2400">
                <a:solidFill>
                  <a:srgbClr val="0370F3"/>
                </a:solidFill>
                <a:latin typeface="72 Brand Medium"/>
              </a:rPr>
              <a:t>Fairness</a:t>
            </a:r>
            <a:endParaRPr lang="en-US" sz="2400">
              <a:solidFill>
                <a:srgbClr val="000000"/>
              </a:solidFill>
              <a:latin typeface="72 Brand Medium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9ABF71-D1AB-6CA6-612C-E94AC387C2A2}"/>
              </a:ext>
            </a:extLst>
          </p:cNvPr>
          <p:cNvCxnSpPr>
            <a:cxnSpLocks/>
          </p:cNvCxnSpPr>
          <p:nvPr/>
        </p:nvCxnSpPr>
        <p:spPr>
          <a:xfrm flipV="1">
            <a:off x="5581435" y="4768716"/>
            <a:ext cx="0" cy="950311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780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C413-E696-9051-3D07-9DD62218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 Overview</a:t>
            </a:r>
          </a:p>
        </p:txBody>
      </p:sp>
      <p:pic>
        <p:nvPicPr>
          <p:cNvPr id="3" name="Picture 2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2C26FC38-FE80-AECE-96A2-49491EFC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62" y="873332"/>
            <a:ext cx="9875075" cy="54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5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632F-E94A-FDB4-FF8D-805B45C4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4749C-D944-7633-34DF-476C1F739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13" y="1471347"/>
            <a:ext cx="5625985" cy="2955703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Harm, Toxicity, &amp; Bias </a:t>
            </a:r>
            <a:r>
              <a:rPr lang="en-US" sz="1600">
                <a:ea typeface="+mn-lt"/>
                <a:cs typeface="+mn-lt"/>
              </a:rPr>
              <a:t>measure an agent’s ability to avoid producing harmful, offensive, or biased outputs, including during adversarial testing. </a:t>
            </a:r>
            <a:endParaRPr lang="en-US"/>
          </a:p>
          <a:p>
            <a:pPr>
              <a:spcBef>
                <a:spcPts val="1798"/>
              </a:spcBef>
              <a:buNone/>
            </a:pPr>
            <a:r>
              <a:rPr lang="en-US" sz="1600">
                <a:ea typeface="+mn-lt"/>
                <a:cs typeface="+mn-lt"/>
              </a:rPr>
              <a:t>Common methods to assess these include red-teaming with toxic, suggestive, or ethically ambiguous prompts and monitoring for violations.</a:t>
            </a:r>
            <a:endParaRPr lang="en-US"/>
          </a:p>
          <a:p>
            <a:pPr>
              <a:spcBef>
                <a:spcPts val="1798"/>
              </a:spcBef>
              <a:buNone/>
            </a:pPr>
            <a:endParaRPr lang="en-US" sz="1600"/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FBD283-8282-3ACC-E732-E549CE23C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21966"/>
              </p:ext>
            </p:extLst>
          </p:nvPr>
        </p:nvGraphicFramePr>
        <p:xfrm>
          <a:off x="501916" y="3417593"/>
          <a:ext cx="5359016" cy="2320951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377386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3981630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640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655327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Toxicity Score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</a:rPr>
                        <a:t>How harmful or offensive generated content is; measured from classifiers like Detoxify.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591615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Harm Rate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</a:rPr>
                        <a:t>% of unsafe completions over total queries.</a:t>
                      </a:r>
                      <a:endParaRPr lang="en-US" sz="1400"/>
                    </a:p>
                  </a:txBody>
                  <a:tcPr marL="9525" marR="9525" marT="9525" marB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70993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Bias Indicators </a:t>
                      </a:r>
                      <a:endParaRPr lang="en-US" sz="1400" b="1"/>
                    </a:p>
                  </a:txBody>
                  <a:tcPr marL="9524" marR="9524" marT="9524" marB="9524" anchor="ctr"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 b="0" i="0" u="none" strike="noStrike" kern="100" noProof="0">
                          <a:effectLst/>
                          <a:latin typeface="72 Brand"/>
                        </a:rPr>
                        <a:t>Based on various categories, such as r</a:t>
                      </a:r>
                      <a:r>
                        <a:rPr lang="en-US" sz="1400" b="0" i="0" u="none" strike="noStrike" kern="100" noProof="0">
                          <a:effectLst/>
                        </a:rPr>
                        <a:t>acial/gender/age disparities.</a:t>
                      </a:r>
                      <a:endParaRPr lang="en-US" sz="1400" b="0" i="0" u="none" strike="noStrike" kern="100" noProof="0">
                        <a:effectLst/>
                        <a:latin typeface="72 Brand"/>
                      </a:endParaRPr>
                    </a:p>
                  </a:txBody>
                  <a:tcPr marL="9524" marR="9524" marT="9524" marB="9524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97598"/>
                  </a:ext>
                </a:extLst>
              </a:tr>
            </a:tbl>
          </a:graphicData>
        </a:graphic>
      </p:graphicFrame>
      <p:pic>
        <p:nvPicPr>
          <p:cNvPr id="5" name="Graphic 4" descr="Radioactive with solid fill">
            <a:extLst>
              <a:ext uri="{FF2B5EF4-FFF2-40B4-BE49-F238E27FC236}">
                <a16:creationId xmlns:a16="http://schemas.microsoft.com/office/drawing/2014/main" id="{1E911148-B7A4-5685-DEBB-46961B233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99888A8-59C3-297E-834C-C67AAD5273BB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latin typeface="72 Brand Medium"/>
              </a:rPr>
              <a:t>Safety &amp; </a:t>
            </a:r>
            <a:r>
              <a:rPr lang="en-US" sz="2400">
                <a:solidFill>
                  <a:srgbClr val="000000"/>
                </a:solidFill>
                <a:latin typeface="72 Brand Medium"/>
              </a:rPr>
              <a:t>Alignment: </a:t>
            </a:r>
            <a:r>
              <a:rPr lang="en-US" sz="2400">
                <a:solidFill>
                  <a:srgbClr val="0370F3"/>
                </a:solidFill>
                <a:latin typeface="72 Brand Medium"/>
              </a:rPr>
              <a:t>Harm, Toxicity, &amp; Bias</a:t>
            </a:r>
            <a:endParaRPr lang="en-US" sz="2400">
              <a:solidFill>
                <a:srgbClr val="000000"/>
              </a:solidFill>
              <a:latin typeface="72 Brand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60584A-ABE3-840E-5506-D5DDE401DE64}"/>
              </a:ext>
            </a:extLst>
          </p:cNvPr>
          <p:cNvSpPr txBox="1"/>
          <p:nvPr/>
        </p:nvSpPr>
        <p:spPr>
          <a:xfrm flipH="1">
            <a:off x="6200143" y="1469667"/>
            <a:ext cx="4942088" cy="42319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800" b="1">
                <a:solidFill>
                  <a:srgbClr val="0370F3"/>
                </a:solidFill>
                <a:latin typeface="72 Brand"/>
                <a:ea typeface="+mn-lt"/>
                <a:cs typeface="+mn-lt"/>
              </a:rPr>
              <a:t>Relevant Tooling &amp; Benchmarks </a:t>
            </a:r>
            <a:endParaRPr lang="en-US" sz="1800">
              <a:latin typeface="72 Brand"/>
              <a:ea typeface="+mn-lt"/>
              <a:cs typeface="+mn-lt"/>
            </a:endParaRP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RealToxicityPrompts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Tests agents with prompts likely to provoke toxic responses.</a:t>
            </a:r>
            <a:endParaRPr lang="en-US">
              <a:cs typeface="Arial"/>
            </a:endParaRPr>
          </a:p>
          <a:p>
            <a:pPr marL="285750" indent="-285750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00000000000000000" pitchFamily="2" charset="0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AgentHarm</a:t>
            </a:r>
            <a:r>
              <a:rPr lang="en-US" sz="1600" b="1">
                <a:latin typeface="72 Brand"/>
                <a:ea typeface="+mn-lt"/>
                <a:cs typeface="+mn-lt"/>
              </a:rPr>
              <a:t>:</a:t>
            </a:r>
            <a:r>
              <a:rPr lang="en-US" sz="1600">
                <a:latin typeface="72 Brand"/>
                <a:ea typeface="+mn-lt"/>
                <a:cs typeface="+mn-lt"/>
              </a:rPr>
              <a:t> Benchmarks how agents handle harmful or unsafe instructions, including adversarial queries.</a:t>
            </a:r>
            <a:endParaRPr lang="en-US" sz="1600" b="1">
              <a:latin typeface="72 Brand"/>
              <a:ea typeface="+mn-lt"/>
              <a:cs typeface="+mn-lt"/>
            </a:endParaRPr>
          </a:p>
          <a:p>
            <a:pPr marL="285750" indent="-285750">
              <a:spcBef>
                <a:spcPts val="1300"/>
              </a:spcBef>
              <a:buClr>
                <a:srgbClr val="FFA158"/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AgentDojo</a:t>
            </a:r>
            <a:r>
              <a:rPr lang="en-US" sz="1600">
                <a:latin typeface="72 Brand"/>
                <a:ea typeface="+mn-lt"/>
                <a:cs typeface="+mn-lt"/>
              </a:rPr>
              <a:t>: Evaluates agent resilience against prompt injection attacks and their defenses.</a:t>
            </a:r>
            <a:endParaRPr lang="en-US" sz="1600">
              <a:latin typeface="72 Brand"/>
              <a:ea typeface="72 Brand"/>
              <a:cs typeface="Arial"/>
            </a:endParaRPr>
          </a:p>
          <a:p>
            <a:pPr marL="285750" indent="-285750">
              <a:spcBef>
                <a:spcPts val="1300"/>
              </a:spcBef>
              <a:buClr>
                <a:srgbClr val="FFA158"/>
              </a:buClr>
              <a:buSzPct val="100000"/>
              <a:buFont typeface="Arial,Sans-Serif"/>
              <a:buChar char="•"/>
            </a:pPr>
            <a:r>
              <a:rPr lang="en-US" sz="1600" b="1" err="1">
                <a:latin typeface="72 Brand"/>
                <a:ea typeface="+mn-lt"/>
                <a:cs typeface="+mn-lt"/>
              </a:rPr>
              <a:t>SafeAgentBench</a:t>
            </a:r>
            <a:r>
              <a:rPr lang="en-US" sz="1600">
                <a:latin typeface="72 Brand"/>
                <a:ea typeface="+mn-lt"/>
                <a:cs typeface="+mn-lt"/>
              </a:rPr>
              <a:t>: Assesses an agent’s ability to avoid producing harmful or unethical outputs across scenarios.</a:t>
            </a:r>
          </a:p>
          <a:p>
            <a:pPr algn="l">
              <a:spcBef>
                <a:spcPts val="13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sz="160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  <a:p>
            <a:pPr fontAlgn="base">
              <a:spcBef>
                <a:spcPts val="13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n-US" sz="16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753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DABE-470D-6897-DFF2-542B3D5A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38C8C1-BD6F-99A7-6DC8-7257C5E8B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18" y="1314629"/>
            <a:ext cx="10307016" cy="875462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+mn-lt"/>
                <a:cs typeface="+mn-lt"/>
              </a:rPr>
              <a:t>Compliance &amp; Policy Adherence </a:t>
            </a:r>
            <a:r>
              <a:rPr lang="en-US" sz="1600">
                <a:ea typeface="+mn-lt"/>
                <a:cs typeface="+mn-lt"/>
              </a:rPr>
              <a:t>evaluates whether agents follow </a:t>
            </a:r>
            <a:r>
              <a:rPr lang="en-US" sz="1600" b="1">
                <a:ea typeface="+mn-lt"/>
                <a:cs typeface="+mn-lt"/>
              </a:rPr>
              <a:t>domain-specific legal, ethical,</a:t>
            </a:r>
            <a:r>
              <a:rPr lang="en-US" sz="1600">
                <a:ea typeface="+mn-lt"/>
                <a:cs typeface="+mn-lt"/>
              </a:rPr>
              <a:t> or </a:t>
            </a:r>
            <a:r>
              <a:rPr lang="en-US" sz="1600" b="1">
                <a:ea typeface="+mn-lt"/>
                <a:cs typeface="+mn-lt"/>
              </a:rPr>
              <a:t>organizational </a:t>
            </a:r>
            <a:r>
              <a:rPr lang="en-US" sz="1600">
                <a:ea typeface="+mn-lt"/>
                <a:cs typeface="+mn-lt"/>
              </a:rPr>
              <a:t>rules (e.g., HIPAA, GDPR, financial regulations). </a:t>
            </a:r>
            <a:endParaRPr lang="en-US"/>
          </a:p>
          <a:p>
            <a:pPr>
              <a:spcBef>
                <a:spcPts val="1798"/>
              </a:spcBef>
              <a:buNone/>
            </a:pPr>
            <a:endParaRPr lang="en-US" sz="1600"/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Arial" panose="02000000000000000000" pitchFamily="2" charset="0"/>
              <a:buChar char="•"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C94547-4AE8-6A27-9965-4F054CD3E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19662"/>
              </p:ext>
            </p:extLst>
          </p:nvPr>
        </p:nvGraphicFramePr>
        <p:xfrm>
          <a:off x="502943" y="2045075"/>
          <a:ext cx="10715305" cy="2014904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379910">
                  <a:extLst>
                    <a:ext uri="{9D8B030D-6E8A-4147-A177-3AD203B41FA5}">
                      <a16:colId xmlns:a16="http://schemas.microsoft.com/office/drawing/2014/main" val="550286102"/>
                    </a:ext>
                  </a:extLst>
                </a:gridCol>
                <a:gridCol w="7335395">
                  <a:extLst>
                    <a:ext uri="{9D8B030D-6E8A-4147-A177-3AD203B41FA5}">
                      <a16:colId xmlns:a16="http://schemas.microsoft.com/office/drawing/2014/main" val="382542712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Metric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5049"/>
                  </a:ext>
                </a:extLst>
              </a:tr>
              <a:tr h="382832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Risk Awareness Score 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Measures how well the agent </a:t>
                      </a:r>
                      <a:r>
                        <a:rPr lang="en-US" sz="1400" b="1"/>
                        <a:t>recognizes and avoids risky actions</a:t>
                      </a:r>
                      <a:r>
                        <a:rPr lang="en-US" sz="1400"/>
                        <a:t> in sensitive tasks.</a:t>
                      </a:r>
                      <a:endParaRPr lang="en-US" sz="1400" b="0" i="0" u="none" strike="noStrike" kern="100" noProof="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6283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Policy Violation Rate </a:t>
                      </a:r>
                      <a:endParaRPr lang="en-US" sz="1400" b="1"/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Tracks how often the agent </a:t>
                      </a:r>
                      <a:r>
                        <a:rPr lang="en-US" sz="1400" b="1"/>
                        <a:t>breaks policy or compliance rules</a:t>
                      </a:r>
                      <a:r>
                        <a:rPr lang="en-US" sz="1400"/>
                        <a:t> during evaluation.</a:t>
                      </a:r>
                      <a:endParaRPr lang="en-US" sz="1400" b="0" i="0" u="none" strike="noStrike" kern="100" noProof="0">
                        <a:effectLst/>
                      </a:endParaRP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82725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</a:rPr>
                        <a:t>Task Success under Constraints </a:t>
                      </a:r>
                      <a:endParaRPr lang="en-US" sz="1400" b="1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Evaluates if the agent </a:t>
                      </a:r>
                      <a:r>
                        <a:rPr lang="en-US" sz="1400" b="1"/>
                        <a:t>completes tasks correctly</a:t>
                      </a:r>
                      <a:r>
                        <a:rPr lang="en-US" sz="1400"/>
                        <a:t> while respecting rules and boundaries.</a:t>
                      </a:r>
                      <a:endParaRPr lang="en-US" sz="1400" b="0" i="0" u="none" strike="noStrike" kern="100" noProof="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97598"/>
                  </a:ext>
                </a:extLst>
              </a:tr>
              <a:tr h="443278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1400" b="1" i="0" u="none" strike="noStrike" kern="100" noProof="0">
                          <a:effectLst/>
                          <a:latin typeface="72 Brand"/>
                        </a:rPr>
                        <a:t>Legal Compliance Pass Rate </a:t>
                      </a:r>
                      <a:endParaRPr lang="en-US" sz="1400" b="1"/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ct val="114999"/>
                        </a:lnSpc>
                        <a:buNone/>
                      </a:pPr>
                      <a:r>
                        <a:rPr lang="en-US" sz="1400"/>
                        <a:t>Checks how often the agent meets </a:t>
                      </a:r>
                      <a:r>
                        <a:rPr lang="en-US" sz="1400" b="1"/>
                        <a:t>legal or regulatory standards</a:t>
                      </a:r>
                      <a:r>
                        <a:rPr lang="en-US" sz="1400"/>
                        <a:t> in its responses.</a:t>
                      </a:r>
                      <a:endParaRPr lang="en-US" sz="1400" b="0" i="0" u="none" strike="noStrike" kern="100" noProof="0">
                        <a:effectLst/>
                      </a:endParaRPr>
                    </a:p>
                  </a:txBody>
                  <a:tcPr marL="9524" marR="9524" marT="9524" marB="9524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0025"/>
                  </a:ext>
                </a:extLst>
              </a:tr>
            </a:tbl>
          </a:graphicData>
        </a:graphic>
      </p:graphicFrame>
      <p:pic>
        <p:nvPicPr>
          <p:cNvPr id="5" name="Graphic 4" descr="Stop with solid fill">
            <a:extLst>
              <a:ext uri="{FF2B5EF4-FFF2-40B4-BE49-F238E27FC236}">
                <a16:creationId xmlns:a16="http://schemas.microsoft.com/office/drawing/2014/main" id="{71BCCDB4-6E8A-D58D-A034-1416C6390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3869" y="429881"/>
            <a:ext cx="507136" cy="50713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395F4F1-5210-5D50-AADC-EDE49BB7773C}"/>
              </a:ext>
            </a:extLst>
          </p:cNvPr>
          <p:cNvSpPr txBox="1">
            <a:spLocks/>
          </p:cNvSpPr>
          <p:nvPr/>
        </p:nvSpPr>
        <p:spPr bwMode="black">
          <a:xfrm>
            <a:off x="1164881" y="504000"/>
            <a:ext cx="1118356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latin typeface="72 Brand Medium"/>
              </a:rPr>
              <a:t>Safety &amp; </a:t>
            </a:r>
            <a:r>
              <a:rPr lang="en-US" sz="2400">
                <a:solidFill>
                  <a:srgbClr val="000000"/>
                </a:solidFill>
                <a:latin typeface="72 Brand Medium"/>
              </a:rPr>
              <a:t>Alignment: </a:t>
            </a:r>
            <a:r>
              <a:rPr lang="en-US" sz="2400">
                <a:solidFill>
                  <a:srgbClr val="0370F3"/>
                </a:solidFill>
                <a:latin typeface="72 Brand Medium"/>
              </a:rPr>
              <a:t>Compliance &amp; Policy Adherence</a:t>
            </a:r>
            <a:endParaRPr lang="en-US" sz="2400">
              <a:solidFill>
                <a:srgbClr val="000000"/>
              </a:solidFill>
              <a:latin typeface="72 Brand Medium"/>
            </a:endParaRPr>
          </a:p>
          <a:p>
            <a:endParaRPr lang="en-US" sz="2400">
              <a:solidFill>
                <a:srgbClr val="0370F3"/>
              </a:solidFill>
              <a:latin typeface="72 Brand Medium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5F77AA-65EF-3A03-6976-192B212B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921"/>
              </p:ext>
            </p:extLst>
          </p:nvPr>
        </p:nvGraphicFramePr>
        <p:xfrm>
          <a:off x="154391" y="4701491"/>
          <a:ext cx="11406633" cy="183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374">
                  <a:extLst>
                    <a:ext uri="{9D8B030D-6E8A-4147-A177-3AD203B41FA5}">
                      <a16:colId xmlns:a16="http://schemas.microsoft.com/office/drawing/2014/main" val="675151087"/>
                    </a:ext>
                  </a:extLst>
                </a:gridCol>
                <a:gridCol w="6034259">
                  <a:extLst>
                    <a:ext uri="{9D8B030D-6E8A-4147-A177-3AD203B41FA5}">
                      <a16:colId xmlns:a16="http://schemas.microsoft.com/office/drawing/2014/main" val="3446568138"/>
                    </a:ext>
                  </a:extLst>
                </a:gridCol>
              </a:tblGrid>
              <a:tr h="1834519">
                <a:tc>
                  <a:txBody>
                    <a:bodyPr/>
                    <a:lstStyle/>
                    <a:p>
                      <a:pPr marL="57150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r>
                        <a:rPr lang="en-US" sz="1600" b="1" err="1">
                          <a:solidFill>
                            <a:schemeClr val="tx1"/>
                          </a:solidFill>
                          <a:latin typeface="+mn-lt"/>
                        </a:rPr>
                        <a:t>CoSafe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Tests with adversarial prompts to probe policy circumvention weaknesses.</a:t>
                      </a:r>
                      <a:endParaRPr lang="en-US" b="0"/>
                    </a:p>
                    <a:p>
                      <a:pPr marL="571500" lvl="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rgbClr val="FFA158"/>
                        </a:buClr>
                        <a:buFont typeface="Arial"/>
                        <a:buChar char="•"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R-Judge: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Measures risk awareness and policy adherence in regulated or ethical decision-making.</a:t>
                      </a:r>
                      <a:endParaRPr lang="en-US" sz="1600" b="0">
                        <a:solidFill>
                          <a:schemeClr val="tx1"/>
                        </a:solidFill>
                        <a:latin typeface="72 Brand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chemeClr val="accent1">
                            <a:lumMod val="60000"/>
                            <a:lumOff val="40000"/>
                          </a:schemeClr>
                        </a:buClr>
                        <a:buFont typeface="Arial"/>
                        <a:buChar char="•"/>
                      </a:pPr>
                      <a:endParaRPr lang="en-US" sz="1600" b="0">
                        <a:solidFill>
                          <a:schemeClr val="tx1"/>
                        </a:solidFill>
                        <a:latin typeface="72 Brand"/>
                      </a:endParaRPr>
                    </a:p>
                  </a:txBody>
                  <a:tcPr>
                    <a:lnL w="0">
                      <a:noFill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00" lvl="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rgbClr val="FFA158"/>
                        </a:buClr>
                        <a:buFont typeface="Arial"/>
                        <a:buChar char="•"/>
                      </a:pPr>
                      <a:r>
                        <a:rPr lang="en-US" sz="1600" b="1" i="0" u="none" strike="noStrike" noProof="0" err="1">
                          <a:solidFill>
                            <a:schemeClr val="tx1"/>
                          </a:solidFill>
                        </a:rPr>
                        <a:t>CyBench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</a:rPr>
                        <a:t> Evaluates agent behavior under cybersecurity and privacy compliance challenges.</a:t>
                      </a:r>
                    </a:p>
                    <a:p>
                      <a:pPr marL="571500" lvl="0" indent="-285750">
                        <a:lnSpc>
                          <a:spcPct val="100000"/>
                        </a:lnSpc>
                        <a:spcBef>
                          <a:spcPts val="800"/>
                        </a:spcBef>
                        <a:buClr>
                          <a:srgbClr val="FFA158"/>
                        </a:buClr>
                        <a:buFont typeface="Arial"/>
                        <a:buChar char="•"/>
                      </a:pPr>
                      <a:r>
                        <a:rPr lang="en-US" sz="1600" b="1" i="0" u="none" strike="noStrike" noProof="0" err="1">
                          <a:solidFill>
                            <a:schemeClr val="tx1"/>
                          </a:solidFill>
                        </a:rPr>
                        <a:t>TheAgentCompany</a:t>
                      </a:r>
                      <a:r>
                        <a:rPr lang="en-US" sz="1600" b="1" i="0" u="none" strike="noStrike" noProof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</a:rPr>
                        <a:t> Benchmarks how enterprise-grade agents follow organizational policies in practical business workflows.</a:t>
                      </a:r>
                      <a:endParaRPr lang="en-US" i="0" u="none" strike="noStrike" noProof="0"/>
                    </a:p>
                  </a:txBody>
                  <a:tcPr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68086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A0382A2-9CA0-7422-A4E1-752FBD3660C1}"/>
              </a:ext>
            </a:extLst>
          </p:cNvPr>
          <p:cNvSpPr txBox="1"/>
          <p:nvPr/>
        </p:nvSpPr>
        <p:spPr>
          <a:xfrm>
            <a:off x="503019" y="4357843"/>
            <a:ext cx="5233394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kern="0">
                <a:solidFill>
                  <a:srgbClr val="0370F3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Relevant Frameworks &amp; Benchmarks </a:t>
            </a:r>
            <a:endParaRPr lang="en-US" sz="18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  <a:p>
            <a:pPr algn="l">
              <a:spcBef>
                <a:spcPct val="50000"/>
              </a:spcBef>
              <a:spcAft>
                <a:spcPct val="0"/>
              </a:spcAft>
            </a:pPr>
            <a:endParaRPr lang="en-US" sz="1800" kern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D4A51-5FCB-5444-C71D-04F3159CA528}"/>
              </a:ext>
            </a:extLst>
          </p:cNvPr>
          <p:cNvCxnSpPr>
            <a:cxnSpLocks/>
          </p:cNvCxnSpPr>
          <p:nvPr/>
        </p:nvCxnSpPr>
        <p:spPr>
          <a:xfrm flipV="1">
            <a:off x="5591396" y="4813670"/>
            <a:ext cx="0" cy="10901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6639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3194-6C4A-ADCE-2E27-BD2375B1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B22E-B29B-D12B-8D88-062EE9350537}"/>
              </a:ext>
            </a:extLst>
          </p:cNvPr>
          <p:cNvSpPr/>
          <p:nvPr/>
        </p:nvSpPr>
        <p:spPr bwMode="gray">
          <a:xfrm>
            <a:off x="7036904" y="0"/>
            <a:ext cx="5155096" cy="6858000"/>
          </a:xfrm>
          <a:prstGeom prst="rect">
            <a:avLst/>
          </a:prstGeom>
          <a:solidFill>
            <a:srgbClr val="00298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3A382C-6399-24AE-18B3-E6025E84F2CD}"/>
              </a:ext>
            </a:extLst>
          </p:cNvPr>
          <p:cNvSpPr txBox="1">
            <a:spLocks/>
          </p:cNvSpPr>
          <p:nvPr/>
        </p:nvSpPr>
        <p:spPr bwMode="black">
          <a:xfrm>
            <a:off x="287263" y="2051754"/>
            <a:ext cx="5335920" cy="126188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b="0" i="0" kern="1200" baseline="0">
                <a:solidFill>
                  <a:schemeClr val="bg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latin typeface="72 Brand Medium"/>
              </a:rPr>
              <a:t>Live Code</a:t>
            </a:r>
            <a:br>
              <a:rPr lang="en-US" sz="1800">
                <a:latin typeface="72 Brand Medium"/>
              </a:rPr>
            </a:br>
            <a:r>
              <a:rPr lang="en-US" sz="3200">
                <a:latin typeface="72 Brand Medium"/>
              </a:rPr>
              <a:t>Scenario 4: Compliance</a:t>
            </a:r>
            <a:br>
              <a:rPr lang="en-US" sz="3200">
                <a:latin typeface="72 Brand Medium"/>
              </a:rPr>
            </a:br>
            <a:r>
              <a:rPr lang="en-US" sz="3200">
                <a:latin typeface="72 Brand Medium"/>
              </a:rPr>
              <a:t>Safety &amp; Alignment</a:t>
            </a:r>
            <a:endParaRPr lang="en-US" sz="32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FFAD0A3-DC09-7F7A-2996-F397F22CBA31}"/>
              </a:ext>
            </a:extLst>
          </p:cNvPr>
          <p:cNvSpPr txBox="1">
            <a:spLocks/>
          </p:cNvSpPr>
          <p:nvPr/>
        </p:nvSpPr>
        <p:spPr bwMode="black">
          <a:xfrm>
            <a:off x="7521195" y="1574483"/>
            <a:ext cx="4186513" cy="4787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Goals</a:t>
            </a:r>
            <a:endParaRPr lang="en-US" sz="20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Evaluate LLM agent’s behavior under non-compliant requests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Demonstrate LLM-as-a-Judge workflows </a:t>
            </a:r>
            <a:endParaRPr lang="en-US" sz="16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Evaluation Process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Interaction Mode: </a:t>
            </a:r>
            <a:r>
              <a:rPr lang="en-US" sz="1600"/>
              <a:t>Offline (Static Dataset)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Data:</a:t>
            </a:r>
            <a:r>
              <a:rPr lang="en-US" sz="1600"/>
              <a:t> Medical Dataset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Metrics Computation Method: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LLM-as-a-Judge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Tooling:</a:t>
            </a:r>
            <a:r>
              <a:rPr lang="en-US" sz="1600"/>
              <a:t> Inspect AI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Contexts:</a:t>
            </a:r>
            <a:r>
              <a:rPr lang="en-US" sz="1600"/>
              <a:t> Mocked APIs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endParaRPr lang="en-US" sz="1950" b="1"/>
          </a:p>
        </p:txBody>
      </p:sp>
    </p:spTree>
    <p:extLst>
      <p:ext uri="{BB962C8B-B14F-4D97-AF65-F5344CB8AC3E}">
        <p14:creationId xmlns:p14="http://schemas.microsoft.com/office/powerpoint/2010/main" val="173240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C2DD1-84AD-F058-5A1F-157777ECA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6857E-245E-D66A-1967-42452D78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Quick Recap: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Evaluation Objectives – Safety &amp; Alignment</a:t>
            </a:r>
            <a:endParaRPr lang="en-US">
              <a:solidFill>
                <a:srgbClr val="0370F3"/>
              </a:solidFill>
            </a:endParaRPr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AB249A32-42DF-7536-CDBC-DBE74FA6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61" y="2024647"/>
            <a:ext cx="7304474" cy="4053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63DBA0-E047-ED45-B4D6-F038E7959970}"/>
              </a:ext>
            </a:extLst>
          </p:cNvPr>
          <p:cNvSpPr/>
          <p:nvPr/>
        </p:nvSpPr>
        <p:spPr bwMode="gray">
          <a:xfrm>
            <a:off x="6674758" y="3796253"/>
            <a:ext cx="5012675" cy="3241843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2BB55-D504-DA1C-F739-650D00658065}"/>
              </a:ext>
            </a:extLst>
          </p:cNvPr>
          <p:cNvSpPr/>
          <p:nvPr/>
        </p:nvSpPr>
        <p:spPr bwMode="gray">
          <a:xfrm>
            <a:off x="5143415" y="3932321"/>
            <a:ext cx="1531344" cy="2233691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479EB81-F451-DD55-0C19-98F020226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78867"/>
            <a:ext cx="4354571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Fairness:</a:t>
            </a:r>
            <a:r>
              <a:rPr lang="en-US" sz="1600">
                <a:ea typeface="72 Brand"/>
              </a:rPr>
              <a:t> Are the agent's outputs equitable, explainable and trustworthy?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Harm, Toxicity, &amp; Bias:</a:t>
            </a:r>
            <a:r>
              <a:rPr lang="en-US" sz="1600">
                <a:ea typeface="72 Brand"/>
              </a:rPr>
              <a:t> Does the agent avoid generating offensive or harmful outputs?</a:t>
            </a:r>
          </a:p>
          <a:p>
            <a:pPr>
              <a:spcBef>
                <a:spcPts val="1798"/>
              </a:spcBef>
              <a:buNone/>
            </a:pPr>
            <a:r>
              <a:rPr lang="en-US" sz="1600" b="1">
                <a:ea typeface="72 Brand"/>
              </a:rPr>
              <a:t>Compliance &amp; Policy Adherence:</a:t>
            </a:r>
            <a:r>
              <a:rPr lang="en-US" sz="1600">
                <a:ea typeface="72 Brand"/>
              </a:rPr>
              <a:t> Does the agent respect regulatory and compliance requirements?</a:t>
            </a:r>
            <a:endParaRPr lang="en-US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8452F8-A442-29B9-4268-4458093B1550}"/>
              </a:ext>
            </a:extLst>
          </p:cNvPr>
          <p:cNvSpPr/>
          <p:nvPr/>
        </p:nvSpPr>
        <p:spPr bwMode="gray">
          <a:xfrm>
            <a:off x="6674758" y="2008413"/>
            <a:ext cx="5012675" cy="1304016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BD4E8-F70E-BBD1-0A5E-0A92C608CDD2}"/>
              </a:ext>
            </a:extLst>
          </p:cNvPr>
          <p:cNvSpPr/>
          <p:nvPr/>
        </p:nvSpPr>
        <p:spPr bwMode="gray">
          <a:xfrm>
            <a:off x="6464566" y="2032333"/>
            <a:ext cx="211157" cy="874789"/>
          </a:xfrm>
          <a:prstGeom prst="rect">
            <a:avLst/>
          </a:prstGeom>
          <a:solidFill>
            <a:srgbClr val="FFFFFF">
              <a:alpha val="74902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38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3D88-0590-A10C-7ED0-30389987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99C-A56A-B98F-FE14-BA572ADEC6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350">
                <a:latin typeface="72 Brand Medium"/>
              </a:rPr>
              <a:t>Enterprise-Specific </a:t>
            </a:r>
            <a:r>
              <a:rPr lang="en-US" sz="4350">
                <a:solidFill>
                  <a:srgbClr val="0370F3"/>
                </a:solidFill>
                <a:latin typeface="72 Brand Medium"/>
              </a:rPr>
              <a:t>Challenges</a:t>
            </a:r>
            <a:endParaRPr lang="en-US">
              <a:solidFill>
                <a:srgbClr val="037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8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AAA2D-534A-D775-53C5-A13838875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090" y="1397445"/>
            <a:ext cx="11183565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950">
                <a:ea typeface="+mn-lt"/>
                <a:cs typeface="+mn-lt"/>
              </a:rPr>
              <a:t>Enterprise agents must uphold </a:t>
            </a:r>
            <a:r>
              <a:rPr lang="en-US" sz="1950" b="1">
                <a:ea typeface="+mn-lt"/>
                <a:cs typeface="+mn-lt"/>
              </a:rPr>
              <a:t>role-based access control</a:t>
            </a:r>
            <a:r>
              <a:rPr lang="en-US" sz="1950">
                <a:ea typeface="+mn-lt"/>
                <a:cs typeface="+mn-lt"/>
              </a:rPr>
              <a:t>, governed by organizational roles</a:t>
            </a:r>
            <a:br>
              <a:rPr lang="en-US" sz="1950">
                <a:ea typeface="+mn-lt"/>
                <a:cs typeface="+mn-lt"/>
              </a:rPr>
            </a:br>
            <a:r>
              <a:rPr lang="en-US" sz="1950">
                <a:ea typeface="+mn-lt"/>
                <a:cs typeface="+mn-lt"/>
              </a:rPr>
              <a:t>(e.g., finance vs. HR users). </a:t>
            </a:r>
            <a:endParaRPr lang="en-US"/>
          </a:p>
          <a:p>
            <a:pPr>
              <a:spcBef>
                <a:spcPts val="1798"/>
              </a:spcBef>
              <a:buNone/>
            </a:pPr>
            <a:r>
              <a:rPr lang="en-US" sz="1950" b="1">
                <a:solidFill>
                  <a:srgbClr val="FF0000"/>
                </a:solidFill>
              </a:rPr>
              <a:t>Added Complexities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Output correctness </a:t>
            </a:r>
            <a:r>
              <a:rPr lang="en-US" sz="1800" b="1">
                <a:ea typeface="+mn-lt"/>
                <a:cs typeface="+mn-lt"/>
              </a:rPr>
              <a:t>depends on user identity</a:t>
            </a:r>
            <a:r>
              <a:rPr lang="en-US" sz="1800">
                <a:ea typeface="+mn-lt"/>
                <a:cs typeface="+mn-lt"/>
              </a:rPr>
              <a:t> &amp; permissions.</a:t>
            </a:r>
            <a:endParaRPr lang="en-US" sz="1800" b="1"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Tasks must be tested under </a:t>
            </a:r>
            <a:r>
              <a:rPr lang="en-US" sz="1800" b="1">
                <a:ea typeface="+mn-lt"/>
                <a:cs typeface="+mn-lt"/>
              </a:rPr>
              <a:t>role-specific constraints</a:t>
            </a:r>
            <a:r>
              <a:rPr lang="en-US" sz="1800">
                <a:ea typeface="+mn-lt"/>
                <a:cs typeface="+mn-lt"/>
              </a:rPr>
              <a:t>. </a:t>
            </a:r>
            <a:br>
              <a:rPr lang="en-US" sz="1800">
                <a:ea typeface="+mn-lt"/>
                <a:cs typeface="+mn-lt"/>
              </a:rPr>
            </a:br>
            <a:br>
              <a:rPr lang="en-US" sz="195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Example: Agent must NOT expose an individual's performance details to coworkers, 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but SHOULD be able to access them at their manager's request.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endParaRPr lang="en-US" sz="1800"/>
          </a:p>
          <a:p>
            <a:pPr>
              <a:spcBef>
                <a:spcPts val="500"/>
              </a:spcBef>
              <a:buNone/>
            </a:pPr>
            <a:r>
              <a:rPr lang="en-US" sz="1950" b="1">
                <a:solidFill>
                  <a:schemeClr val="accent3"/>
                </a:solidFill>
              </a:rPr>
              <a:t>Approaches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Role-aware datasets &amp; conditional test cases 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Policy-injection in prompts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3999CD-6AD6-1F90-1BC6-8B941E3A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Enterprise-Specific Challenges: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Access Control </a:t>
            </a:r>
          </a:p>
        </p:txBody>
      </p:sp>
    </p:spTree>
    <p:extLst>
      <p:ext uri="{BB962C8B-B14F-4D97-AF65-F5344CB8AC3E}">
        <p14:creationId xmlns:p14="http://schemas.microsoft.com/office/powerpoint/2010/main" val="25359086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69C07-7DF7-8F65-CFA8-C19748607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C0050-8416-FD40-C47A-838337B3D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557961"/>
            <a:ext cx="11183565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950">
                <a:ea typeface="+mn-lt"/>
                <a:cs typeface="+mn-lt"/>
              </a:rPr>
              <a:t>Enterprise agents must perform consistently over time and support </a:t>
            </a:r>
            <a:r>
              <a:rPr lang="en-US" sz="1950" b="1">
                <a:ea typeface="+mn-lt"/>
                <a:cs typeface="+mn-lt"/>
              </a:rPr>
              <a:t>auditing</a:t>
            </a:r>
            <a:r>
              <a:rPr lang="en-US" sz="1950">
                <a:ea typeface="+mn-lt"/>
                <a:cs typeface="+mn-lt"/>
              </a:rPr>
              <a:t>, </a:t>
            </a:r>
            <a:r>
              <a:rPr lang="en-US" sz="1950" b="1">
                <a:ea typeface="+mn-lt"/>
                <a:cs typeface="+mn-lt"/>
              </a:rPr>
              <a:t>compliance</a:t>
            </a:r>
            <a:r>
              <a:rPr lang="en-US" sz="1950">
                <a:ea typeface="+mn-lt"/>
                <a:cs typeface="+mn-lt"/>
              </a:rPr>
              <a:t>, </a:t>
            </a:r>
            <a:br>
              <a:rPr lang="en-US" sz="1950">
                <a:ea typeface="+mn-lt"/>
                <a:cs typeface="+mn-lt"/>
              </a:rPr>
            </a:br>
            <a:r>
              <a:rPr lang="en-US" sz="1950">
                <a:ea typeface="+mn-lt"/>
                <a:cs typeface="+mn-lt"/>
              </a:rPr>
              <a:t>and </a:t>
            </a:r>
            <a:r>
              <a:rPr lang="en-US" sz="1950" b="1">
                <a:ea typeface="+mn-lt"/>
                <a:cs typeface="+mn-lt"/>
              </a:rPr>
              <a:t>reproducibility</a:t>
            </a:r>
            <a:r>
              <a:rPr lang="en-US" sz="195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950" b="1"/>
          </a:p>
          <a:p>
            <a:pPr>
              <a:spcBef>
                <a:spcPts val="1798"/>
              </a:spcBef>
              <a:buNone/>
            </a:pPr>
            <a:endParaRPr lang="en-US" sz="1950" b="1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950" b="1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700" b="1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950" b="1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r>
              <a:rPr lang="en-US" sz="1800" b="1">
                <a:ea typeface="+mn-lt"/>
                <a:cs typeface="+mn-lt"/>
              </a:rPr>
              <a:t>Example: </a:t>
            </a:r>
            <a:r>
              <a:rPr lang="en-US" sz="1800">
                <a:ea typeface="+mn-lt"/>
                <a:cs typeface="+mn-lt"/>
              </a:rPr>
              <a:t>τ-benchmark applied to retail and travel agents </a:t>
            </a:r>
            <a:endParaRPr lang="en-US"/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D952E1-E04A-331D-AD13-6A311BC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Enterprise-Specific Challenges: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Reliability Guarantees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C80AB-9679-2F8B-8A54-F75E14036997}"/>
              </a:ext>
            </a:extLst>
          </p:cNvPr>
          <p:cNvSpPr txBox="1"/>
          <p:nvPr/>
        </p:nvSpPr>
        <p:spPr>
          <a:xfrm>
            <a:off x="506008" y="2503145"/>
            <a:ext cx="4825003" cy="25019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25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950" b="1" dirty="0">
                <a:solidFill>
                  <a:srgbClr val="FF0000"/>
                </a:solidFill>
                <a:latin typeface="Segoe UI"/>
                <a:ea typeface="72 Brand"/>
                <a:cs typeface="Segoe UI"/>
              </a:rPr>
              <a:t>Added Complexities</a:t>
            </a:r>
            <a:r>
              <a:rPr lang="en-US" sz="1950" dirty="0">
                <a:solidFill>
                  <a:srgbClr val="FF0000"/>
                </a:solidFill>
                <a:latin typeface="Segoe UI"/>
                <a:ea typeface="72 Brand"/>
                <a:cs typeface="Segoe UI"/>
              </a:rPr>
              <a:t>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b="1" dirty="0">
                <a:ea typeface="72 Brand"/>
                <a:cs typeface="Arial"/>
              </a:rPr>
              <a:t>Stochasticity </a:t>
            </a:r>
            <a:r>
              <a:rPr lang="en-US" sz="1800" dirty="0">
                <a:ea typeface="72 Brand"/>
                <a:cs typeface="Arial"/>
              </a:rPr>
              <a:t>of LLMs makes consistent behavior hard.​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ea typeface="72 Brand"/>
                <a:cs typeface="Arial"/>
              </a:rPr>
              <a:t>Enterprise environments often demand </a:t>
            </a:r>
            <a:r>
              <a:rPr lang="en-US" sz="1800" b="1" dirty="0">
                <a:ea typeface="72 Brand"/>
                <a:cs typeface="Arial"/>
              </a:rPr>
              <a:t>fail-safe systems </a:t>
            </a:r>
            <a:r>
              <a:rPr lang="en-US" sz="1800" dirty="0">
                <a:ea typeface="72 Brand"/>
                <a:cs typeface="Arial"/>
              </a:rPr>
              <a:t>under harsher scrutiny.​</a:t>
            </a:r>
          </a:p>
          <a:p>
            <a:pPr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dirty="0">
                <a:latin typeface="Segoe UI"/>
                <a:ea typeface="72 Brand"/>
                <a:cs typeface="Segoe UI"/>
              </a:rPr>
              <a:t>​</a:t>
            </a:r>
          </a:p>
          <a:p>
            <a:pPr fontAlgn="base">
              <a:lnSpc>
                <a:spcPts val="225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US" sz="1950" dirty="0">
              <a:latin typeface="Segoe UI"/>
              <a:ea typeface="72 Brand" pitchFamily="34" charset="-128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A7E8-8582-D15B-9363-F45C7B454005}"/>
              </a:ext>
            </a:extLst>
          </p:cNvPr>
          <p:cNvSpPr txBox="1"/>
          <p:nvPr/>
        </p:nvSpPr>
        <p:spPr>
          <a:xfrm>
            <a:off x="5859929" y="2503145"/>
            <a:ext cx="4954493" cy="19809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152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950" b="1" dirty="0">
                <a:solidFill>
                  <a:schemeClr val="accent3"/>
                </a:solidFill>
                <a:latin typeface="72 Brand"/>
                <a:ea typeface="72 Brand"/>
                <a:cs typeface="Segoe UI"/>
              </a:rPr>
              <a:t>Approaches</a:t>
            </a:r>
            <a:r>
              <a:rPr lang="en-US" sz="1950" dirty="0">
                <a:solidFill>
                  <a:schemeClr val="accent3"/>
                </a:solidFill>
                <a:latin typeface="72 Brand"/>
                <a:ea typeface="72 Brand"/>
                <a:cs typeface="Segoe UI"/>
              </a:rPr>
              <a:t>​​</a:t>
            </a:r>
          </a:p>
          <a:p>
            <a:pPr marL="342900" indent="-342900" fontAlgn="base">
              <a:lnSpc>
                <a:spcPts val="2008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Multiple-run consistency tests (e.g., </a:t>
            </a:r>
            <a:r>
              <a:rPr lang="en-US" sz="1800" err="1">
                <a:latin typeface="72 Brand"/>
                <a:ea typeface="72 Brand"/>
                <a:cs typeface="Arial"/>
              </a:rPr>
              <a:t>pass^k</a:t>
            </a:r>
            <a:r>
              <a:rPr lang="en-US" sz="1800" dirty="0">
                <a:latin typeface="72 Brand"/>
                <a:ea typeface="72 Brand"/>
                <a:cs typeface="Arial"/>
              </a:rPr>
              <a:t>) ​​</a:t>
            </a:r>
          </a:p>
          <a:p>
            <a:pPr marL="342900" indent="-342900" fontAlgn="base">
              <a:lnSpc>
                <a:spcPts val="2008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Domain-specific edge case coverage ​​</a:t>
            </a:r>
          </a:p>
          <a:p>
            <a:pPr marL="342900" indent="-342900" fontAlgn="base">
              <a:lnSpc>
                <a:spcPts val="2008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Logging &amp; regression suites (</a:t>
            </a:r>
            <a:r>
              <a:rPr lang="en-US" sz="1800" err="1">
                <a:latin typeface="72 Brand"/>
                <a:ea typeface="72 Brand"/>
                <a:cs typeface="Arial"/>
              </a:rPr>
              <a:t>AgentOps</a:t>
            </a:r>
            <a:r>
              <a:rPr lang="en-US" sz="1800" dirty="0">
                <a:latin typeface="72 Brand"/>
                <a:ea typeface="72 Brand"/>
                <a:cs typeface="Arial"/>
              </a:rPr>
              <a:t> loop)</a:t>
            </a:r>
          </a:p>
        </p:txBody>
      </p:sp>
    </p:spTree>
    <p:extLst>
      <p:ext uri="{BB962C8B-B14F-4D97-AF65-F5344CB8AC3E}">
        <p14:creationId xmlns:p14="http://schemas.microsoft.com/office/powerpoint/2010/main" val="3075862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7100C-A935-0D9A-4486-FE6723031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63CC66-2220-66BD-17D5-D309AEF6003D}"/>
              </a:ext>
            </a:extLst>
          </p:cNvPr>
          <p:cNvSpPr/>
          <p:nvPr/>
        </p:nvSpPr>
        <p:spPr bwMode="gray">
          <a:xfrm>
            <a:off x="7036904" y="0"/>
            <a:ext cx="5155096" cy="6858000"/>
          </a:xfrm>
          <a:prstGeom prst="rect">
            <a:avLst/>
          </a:prstGeom>
          <a:solidFill>
            <a:srgbClr val="00298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C9B12FE-AD10-69D6-B42A-8505A03AD57D}"/>
              </a:ext>
            </a:extLst>
          </p:cNvPr>
          <p:cNvSpPr txBox="1">
            <a:spLocks/>
          </p:cNvSpPr>
          <p:nvPr/>
        </p:nvSpPr>
        <p:spPr bwMode="black">
          <a:xfrm>
            <a:off x="287263" y="2051754"/>
            <a:ext cx="5335920" cy="126188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9" b="0" i="0" kern="1200" baseline="0">
                <a:solidFill>
                  <a:schemeClr val="bg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latin typeface="72 Brand Medium"/>
              </a:rPr>
              <a:t>Live Code</a:t>
            </a:r>
            <a:br>
              <a:rPr lang="en-US" sz="1800">
                <a:latin typeface="72 Brand Medium"/>
              </a:rPr>
            </a:br>
            <a:r>
              <a:rPr lang="en-US" sz="3200">
                <a:latin typeface="72 Brand Medium"/>
              </a:rPr>
              <a:t>Scenario 5: Iterative </a:t>
            </a:r>
            <a:endParaRPr lang="en-US" sz="3200"/>
          </a:p>
          <a:p>
            <a:r>
              <a:rPr lang="en-US" sz="3200">
                <a:latin typeface="72 Brand Medium"/>
              </a:rPr>
              <a:t>Evaluation Process</a:t>
            </a:r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A4754AB-A1F9-4D8A-37B0-D6EB886BB8B2}"/>
              </a:ext>
            </a:extLst>
          </p:cNvPr>
          <p:cNvSpPr txBox="1">
            <a:spLocks/>
          </p:cNvSpPr>
          <p:nvPr/>
        </p:nvSpPr>
        <p:spPr bwMode="black">
          <a:xfrm>
            <a:off x="7521195" y="1982875"/>
            <a:ext cx="4186513" cy="4787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sz="1999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Goals</a:t>
            </a:r>
            <a:endParaRPr lang="en-US" sz="20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Track performance over agent iterations  </a:t>
            </a:r>
            <a:endParaRPr lang="en-US" sz="160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r>
              <a:rPr lang="en-US" sz="2000" b="1"/>
              <a:t>Evaluation Process</a:t>
            </a:r>
            <a:endParaRPr lang="en-US" sz="1950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Interaction Mode: </a:t>
            </a:r>
            <a:r>
              <a:rPr lang="en-US" sz="1600"/>
              <a:t>Offline (Static Dataset)</a:t>
            </a:r>
            <a:endParaRPr lang="en-US"/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Data:</a:t>
            </a:r>
            <a:r>
              <a:rPr lang="en-US" sz="1600"/>
              <a:t> Medical Dataset</a:t>
            </a: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Metrics Computation Method: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Mixed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Tooling:</a:t>
            </a:r>
            <a:r>
              <a:rPr lang="en-US" sz="1600"/>
              <a:t> Inspect AI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r>
              <a:rPr lang="en-US" sz="1600" b="1"/>
              <a:t>Evaluation Contexts:</a:t>
            </a:r>
            <a:r>
              <a:rPr lang="en-US" sz="1600"/>
              <a:t> Mocked APIs</a:t>
            </a:r>
            <a:endParaRPr lang="en-US" sz="1600">
              <a:ea typeface="72 Brand"/>
            </a:endParaRPr>
          </a:p>
          <a:p>
            <a:pPr marL="285750" indent="-285750" algn="l">
              <a:spcBef>
                <a:spcPts val="500"/>
              </a:spcBef>
              <a:buClr>
                <a:schemeClr val="bg1"/>
              </a:buClr>
              <a:buFont typeface="Arial,Sans-Serif"/>
              <a:buChar char="•"/>
            </a:pPr>
            <a:endParaRPr lang="en-US" sz="1600"/>
          </a:p>
          <a:p>
            <a:pPr algn="l">
              <a:spcBef>
                <a:spcPts val="500"/>
              </a:spcBef>
              <a:buClr>
                <a:schemeClr val="bg1"/>
              </a:buClr>
              <a:buFont typeface="72 Brand" panose="02000000000000000000" pitchFamily="2" charset="0"/>
              <a:buNone/>
            </a:pPr>
            <a:endParaRPr lang="en-US" sz="1950" b="1"/>
          </a:p>
        </p:txBody>
      </p:sp>
    </p:spTree>
    <p:extLst>
      <p:ext uri="{BB962C8B-B14F-4D97-AF65-F5344CB8AC3E}">
        <p14:creationId xmlns:p14="http://schemas.microsoft.com/office/powerpoint/2010/main" val="2095385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622E-3FAE-C1F0-C124-EB7D5446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F0C39A-09BA-C56C-F5B0-5C8A57CA8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58745"/>
            <a:ext cx="11183565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950">
                <a:ea typeface="+mn-lt"/>
                <a:cs typeface="+mn-lt"/>
              </a:rPr>
              <a:t>Enterprise agents operate across extended sessions, evolving goals, and shifting environments. </a:t>
            </a:r>
            <a:endParaRPr lang="en-US"/>
          </a:p>
          <a:p>
            <a:pPr>
              <a:spcBef>
                <a:spcPts val="1798"/>
              </a:spcBef>
              <a:buNone/>
            </a:pPr>
            <a:r>
              <a:rPr lang="en-US" sz="1950" b="1">
                <a:solidFill>
                  <a:srgbClr val="FF0000"/>
                </a:solidFill>
              </a:rPr>
              <a:t>Added Complexities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 b="1">
                <a:ea typeface="+mn-lt"/>
                <a:cs typeface="+mn-lt"/>
              </a:rPr>
              <a:t>Continuous operation </a:t>
            </a:r>
            <a:r>
              <a:rPr lang="en-US" sz="1800">
                <a:ea typeface="+mn-lt"/>
                <a:cs typeface="+mn-lt"/>
              </a:rPr>
              <a:t>over extended periods while interacting with users, systems, and data.</a:t>
            </a:r>
            <a:endParaRPr lang="en-US" sz="1950"/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Enterprise </a:t>
            </a:r>
            <a:r>
              <a:rPr lang="en-US" sz="1800" b="1">
                <a:ea typeface="+mn-lt"/>
                <a:cs typeface="+mn-lt"/>
              </a:rPr>
              <a:t>goals and context </a:t>
            </a:r>
            <a:r>
              <a:rPr lang="en-US" sz="1800">
                <a:ea typeface="+mn-lt"/>
                <a:cs typeface="+mn-lt"/>
              </a:rPr>
              <a:t>may shift over time.</a:t>
            </a:r>
            <a:endParaRPr lang="en-US" sz="1800"/>
          </a:p>
          <a:p>
            <a:pPr>
              <a:spcBef>
                <a:spcPts val="500"/>
              </a:spcBef>
              <a:buNone/>
            </a:pPr>
            <a:endParaRPr lang="en-US" sz="1800"/>
          </a:p>
          <a:p>
            <a:pPr>
              <a:spcBef>
                <a:spcPts val="500"/>
              </a:spcBef>
              <a:buNone/>
            </a:pPr>
            <a:r>
              <a:rPr lang="en-US" sz="1950" b="1">
                <a:solidFill>
                  <a:schemeClr val="accent3"/>
                </a:solidFill>
              </a:rPr>
              <a:t>Approaches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Long term context storage &amp; retrieval</a:t>
            </a:r>
            <a:endParaRPr lang="en-US"/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>
                <a:ea typeface="+mn-lt"/>
                <a:cs typeface="+mn-lt"/>
              </a:rPr>
              <a:t>Long running simulations &amp; datasets</a:t>
            </a:r>
          </a:p>
          <a:p>
            <a:pPr marL="342900" indent="-342900">
              <a:spcBef>
                <a:spcPts val="500"/>
              </a:spcBef>
              <a:buFont typeface="Arial" panose="02000000000000000000" pitchFamily="2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r>
              <a:rPr lang="en-US" sz="1950" b="1">
                <a:solidFill>
                  <a:srgbClr val="000000"/>
                </a:solidFill>
                <a:ea typeface="+mn-lt"/>
                <a:cs typeface="+mn-lt"/>
              </a:rPr>
              <a:t>Examples &amp; Benchmarks: </a:t>
            </a:r>
          </a:p>
          <a:p>
            <a:pPr marL="285750" indent="-28575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 b="1" err="1">
                <a:ea typeface="+mn-lt"/>
                <a:cs typeface="+mn-lt"/>
              </a:rPr>
              <a:t>SimTown</a:t>
            </a:r>
            <a:r>
              <a:rPr lang="en-US" sz="1800" b="1">
                <a:ea typeface="+mn-lt"/>
                <a:cs typeface="+mn-lt"/>
              </a:rPr>
              <a:t>:</a:t>
            </a:r>
            <a:r>
              <a:rPr lang="en-US" sz="1800">
                <a:ea typeface="+mn-lt"/>
                <a:cs typeface="+mn-lt"/>
              </a:rPr>
              <a:t> Agents evolve in simulated society</a:t>
            </a:r>
          </a:p>
          <a:p>
            <a:pPr marL="285750" indent="-28575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 b="1" err="1">
                <a:ea typeface="+mn-lt"/>
                <a:cs typeface="+mn-lt"/>
              </a:rPr>
              <a:t>LongEval</a:t>
            </a:r>
            <a:r>
              <a:rPr lang="en-US" sz="1800" b="1">
                <a:ea typeface="+mn-lt"/>
                <a:cs typeface="+mn-lt"/>
              </a:rPr>
              <a:t>: </a:t>
            </a:r>
            <a:r>
              <a:rPr lang="en-US" sz="1800">
                <a:ea typeface="+mn-lt"/>
                <a:cs typeface="+mn-lt"/>
              </a:rPr>
              <a:t>40+ turn memory test  </a:t>
            </a: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buFont typeface="Arial" panose="02000000000000000000" pitchFamily="2" charset="0"/>
              <a:buChar char="•"/>
            </a:pPr>
            <a:r>
              <a:rPr lang="en-US" sz="1800" b="1">
                <a:ea typeface="+mn-lt"/>
                <a:cs typeface="+mn-lt"/>
              </a:rPr>
              <a:t>Optimus-1: </a:t>
            </a:r>
            <a:r>
              <a:rPr lang="en-US" sz="1800">
                <a:ea typeface="+mn-lt"/>
                <a:cs typeface="+mn-lt"/>
              </a:rPr>
              <a:t>Tracks memory state over hundreds of interactions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2E45C-F0F0-0AFD-D677-3F4E5AF3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Enterprise-Specific Challenges: </a:t>
            </a:r>
            <a:r>
              <a:rPr lang="en-US" sz="2400">
                <a:solidFill>
                  <a:srgbClr val="0370F3"/>
                </a:solidFill>
                <a:latin typeface="72 Brand Medium"/>
              </a:rPr>
              <a:t>Dynamic &amp;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Long-Horizon Interactions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879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BC4E4-D113-FA0C-E6EC-C1A9FC881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4B84E-7696-1DCA-32E2-82B3A638DB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950">
                <a:ea typeface="+mn-lt"/>
                <a:cs typeface="+mn-lt"/>
              </a:rPr>
              <a:t>Enterprise agents must follow </a:t>
            </a:r>
            <a:r>
              <a:rPr lang="en-US" sz="1950" b="1">
                <a:ea typeface="+mn-lt"/>
                <a:cs typeface="+mn-lt"/>
              </a:rPr>
              <a:t>policies</a:t>
            </a:r>
            <a:r>
              <a:rPr lang="en-US" sz="1950">
                <a:ea typeface="+mn-lt"/>
                <a:cs typeface="+mn-lt"/>
              </a:rPr>
              <a:t>, respect </a:t>
            </a:r>
            <a:r>
              <a:rPr lang="en-US" sz="1950" b="1">
                <a:ea typeface="+mn-lt"/>
                <a:cs typeface="+mn-lt"/>
              </a:rPr>
              <a:t>legal constraints</a:t>
            </a:r>
            <a:r>
              <a:rPr lang="en-US" sz="1950">
                <a:ea typeface="+mn-lt"/>
                <a:cs typeface="+mn-lt"/>
              </a:rPr>
              <a:t>, and handle</a:t>
            </a:r>
            <a:r>
              <a:rPr lang="en-US" sz="1950" b="1">
                <a:ea typeface="+mn-lt"/>
                <a:cs typeface="+mn-lt"/>
              </a:rPr>
              <a:t> sensitive data</a:t>
            </a:r>
            <a:r>
              <a:rPr lang="en-US" sz="1950">
                <a:ea typeface="+mn-lt"/>
                <a:cs typeface="+mn-lt"/>
              </a:rPr>
              <a:t> appropriately. 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endParaRPr lang="en-US" sz="1950"/>
          </a:p>
          <a:p>
            <a:pPr>
              <a:spcBef>
                <a:spcPts val="500"/>
              </a:spcBef>
              <a:buNone/>
            </a:pPr>
            <a:endParaRPr lang="en-US" sz="6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6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500"/>
              </a:spcBef>
              <a:buNone/>
            </a:pPr>
            <a:r>
              <a:rPr lang="en-US" sz="1800" b="1">
                <a:ea typeface="+mn-lt"/>
                <a:cs typeface="+mn-lt"/>
              </a:rPr>
              <a:t>Examples:</a:t>
            </a:r>
            <a:r>
              <a:rPr lang="en-US" sz="1800">
                <a:ea typeface="+mn-lt"/>
                <a:cs typeface="+mn-lt"/>
              </a:rPr>
              <a:t> Avoid offering prescriptions (healthcare), respect sensitive data boundaries (HR)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52B7C-7E5A-35C7-AEAA-3E93305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Enterprise-Specific Challenges: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Policy &amp; Compliance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8AC90-B9FF-AE9D-EF0A-D93D1537BCBA}"/>
              </a:ext>
            </a:extLst>
          </p:cNvPr>
          <p:cNvSpPr txBox="1"/>
          <p:nvPr/>
        </p:nvSpPr>
        <p:spPr>
          <a:xfrm>
            <a:off x="506008" y="2542987"/>
            <a:ext cx="4416611" cy="19184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25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950" b="1" dirty="0">
                <a:solidFill>
                  <a:srgbClr val="FF0000"/>
                </a:solidFill>
                <a:latin typeface="72 Brand"/>
                <a:ea typeface="72 Brand"/>
                <a:cs typeface="Arial"/>
              </a:rPr>
              <a:t>Added Complexities</a:t>
            </a:r>
            <a:r>
              <a:rPr lang="en-US" sz="1950" dirty="0">
                <a:latin typeface="72 Brand"/>
                <a:ea typeface="72 Brand"/>
                <a:cs typeface="Arial"/>
              </a:rPr>
              <a:t>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Enterprise data, especially personal info, is typically under strict </a:t>
            </a:r>
            <a:r>
              <a:rPr lang="en-US" sz="1800" b="1" dirty="0">
                <a:latin typeface="72 Brand"/>
                <a:ea typeface="72 Brand"/>
                <a:cs typeface="Arial"/>
              </a:rPr>
              <a:t>legal protection </a:t>
            </a:r>
            <a:r>
              <a:rPr lang="en-US" sz="1800" dirty="0">
                <a:latin typeface="72 Brand"/>
                <a:ea typeface="72 Brand"/>
                <a:cs typeface="Arial"/>
              </a:rPr>
              <a:t>and </a:t>
            </a:r>
            <a:r>
              <a:rPr lang="en-US" sz="1800" b="1" dirty="0">
                <a:latin typeface="72 Brand"/>
                <a:ea typeface="72 Brand"/>
                <a:cs typeface="Arial"/>
              </a:rPr>
              <a:t>usage constraints</a:t>
            </a:r>
            <a:r>
              <a:rPr lang="en-US" sz="1800" dirty="0">
                <a:latin typeface="72 Brand"/>
                <a:ea typeface="72 Brand"/>
                <a:cs typeface="Arial"/>
              </a:rPr>
              <a:t>.​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Policies are often </a:t>
            </a:r>
            <a:r>
              <a:rPr lang="en-US" sz="1800" b="1" dirty="0">
                <a:latin typeface="72 Brand"/>
                <a:ea typeface="72 Brand"/>
                <a:cs typeface="Arial"/>
              </a:rPr>
              <a:t>nuanced </a:t>
            </a:r>
            <a:r>
              <a:rPr lang="en-US" sz="1800" dirty="0">
                <a:latin typeface="72 Brand"/>
                <a:ea typeface="72 Brand"/>
                <a:cs typeface="Arial"/>
              </a:rPr>
              <a:t>and</a:t>
            </a:r>
            <a:br>
              <a:rPr lang="en-US" sz="1800" dirty="0">
                <a:latin typeface="72 Brand"/>
                <a:ea typeface="72 Brand"/>
                <a:cs typeface="Arial"/>
              </a:rPr>
            </a:br>
            <a:r>
              <a:rPr lang="en-US" sz="1800" b="1" dirty="0">
                <a:latin typeface="72 Brand"/>
                <a:ea typeface="72 Brand"/>
                <a:cs typeface="Arial"/>
              </a:rPr>
              <a:t>organization-specific</a:t>
            </a:r>
            <a:r>
              <a:rPr lang="en-US" sz="1800" dirty="0">
                <a:latin typeface="72 Brand"/>
                <a:ea typeface="72 Brand"/>
                <a:cs typeface="Arial"/>
              </a:rPr>
              <a:t>.​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CFE7F-F664-4DC7-14E7-A967D59A3A29}"/>
              </a:ext>
            </a:extLst>
          </p:cNvPr>
          <p:cNvSpPr txBox="1"/>
          <p:nvPr/>
        </p:nvSpPr>
        <p:spPr>
          <a:xfrm>
            <a:off x="5167655" y="2542988"/>
            <a:ext cx="6020296" cy="2464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225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950" b="1" dirty="0">
                <a:solidFill>
                  <a:srgbClr val="36A41D"/>
                </a:solidFill>
                <a:latin typeface="72 Brand"/>
                <a:ea typeface="72 Brand"/>
                <a:cs typeface="Segoe UI"/>
              </a:rPr>
              <a:t>Approaches</a:t>
            </a:r>
            <a:r>
              <a:rPr lang="en-US" sz="1950" dirty="0">
                <a:latin typeface="72 Brand"/>
                <a:ea typeface="72 Brand"/>
                <a:cs typeface="Segoe UI"/>
              </a:rPr>
              <a:t>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Red-team adversarial prompts (e.g., disguised </a:t>
            </a:r>
            <a:br>
              <a:rPr lang="en-US" sz="1800" dirty="0">
                <a:latin typeface="72 Brand"/>
                <a:ea typeface="72 Brand"/>
                <a:cs typeface="Arial"/>
              </a:rPr>
            </a:br>
            <a:r>
              <a:rPr lang="en-US" sz="1800" dirty="0">
                <a:latin typeface="72 Brand"/>
                <a:ea typeface="72 Brand"/>
                <a:cs typeface="Arial"/>
              </a:rPr>
              <a:t>policy violations) 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Compliance-specific datasets (e.g., </a:t>
            </a:r>
            <a:r>
              <a:rPr lang="en-US" sz="1800" err="1">
                <a:latin typeface="72 Brand"/>
                <a:ea typeface="72 Brand"/>
                <a:cs typeface="Arial"/>
              </a:rPr>
              <a:t>CoSafe</a:t>
            </a:r>
            <a:r>
              <a:rPr lang="en-US" sz="1800" dirty="0">
                <a:latin typeface="72 Brand"/>
                <a:ea typeface="72 Brand"/>
                <a:cs typeface="Arial"/>
              </a:rPr>
              <a:t>, R-Judge) ​</a:t>
            </a:r>
          </a:p>
          <a:p>
            <a:pPr marL="342900" indent="-342900"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,Sans-Serif"/>
              <a:buChar char="•"/>
            </a:pPr>
            <a:r>
              <a:rPr lang="en-US" sz="1800" dirty="0">
                <a:latin typeface="72 Brand"/>
                <a:ea typeface="72 Brand"/>
                <a:cs typeface="Arial"/>
              </a:rPr>
              <a:t>Explicit refusal checks (e.g., "Sorry, I can’t </a:t>
            </a:r>
            <a:br>
              <a:rPr lang="en-US" sz="1800" dirty="0">
                <a:latin typeface="72 Brand"/>
                <a:ea typeface="72 Brand"/>
                <a:cs typeface="Arial"/>
              </a:rPr>
            </a:br>
            <a:r>
              <a:rPr lang="en-US" sz="1800" dirty="0">
                <a:latin typeface="72 Brand"/>
                <a:ea typeface="72 Brand"/>
                <a:cs typeface="Arial"/>
              </a:rPr>
              <a:t>provide that...") ​</a:t>
            </a:r>
          </a:p>
          <a:p>
            <a:pPr fontAlgn="base">
              <a:lnSpc>
                <a:spcPts val="21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dirty="0">
                <a:latin typeface="72 Brand"/>
                <a:ea typeface="72 Brand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0680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9AD1-D2D3-F278-7F46-257E0C722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350">
                <a:latin typeface="72 Brand Medium"/>
              </a:rPr>
              <a:t>Evaluation </a:t>
            </a:r>
            <a:r>
              <a:rPr lang="en-US" sz="4350">
                <a:solidFill>
                  <a:srgbClr val="0370F3"/>
                </a:solidFill>
                <a:latin typeface="72 Brand Medium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37076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6009-1B9A-D2F0-541C-6543344B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A111-D803-29BC-EC68-108EE9068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350">
                <a:latin typeface="72 Brand Medium"/>
              </a:rPr>
              <a:t>Future Directions:</a:t>
            </a:r>
            <a:r>
              <a:rPr lang="en-US" sz="4350">
                <a:solidFill>
                  <a:srgbClr val="0370F3"/>
                </a:solidFill>
                <a:latin typeface="72 Brand Medium"/>
              </a:rPr>
              <a:t> Towards Scalable, Realistic Agent Evaluation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7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561DE5-CD36-7E79-1279-C2B26E0CB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0820" y="1367378"/>
            <a:ext cx="5100836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000"/>
              </a:spcBef>
              <a:buNone/>
            </a:pPr>
            <a:r>
              <a:rPr lang="en-US" sz="2000" b="1">
                <a:solidFill>
                  <a:srgbClr val="0370F3"/>
                </a:solidFill>
                <a:ea typeface="+mn-lt"/>
                <a:cs typeface="+mn-lt"/>
              </a:rPr>
              <a:t>More Realistic Evaluation Settings </a:t>
            </a:r>
            <a:endParaRPr lang="en-US" sz="1950" b="1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Move beyond lab-style evaluations to </a:t>
            </a:r>
            <a:r>
              <a:rPr lang="en-US" sz="1600" b="1">
                <a:ea typeface="+mn-lt"/>
                <a:cs typeface="+mn-lt"/>
              </a:rPr>
              <a:t>realistic enterprise environments</a:t>
            </a:r>
            <a:r>
              <a:rPr lang="en-US" sz="1600">
                <a:ea typeface="+mn-lt"/>
                <a:cs typeface="+mn-lt"/>
              </a:rPr>
              <a:t>. </a:t>
            </a:r>
            <a:endParaRPr lang="en-US" sz="195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Include </a:t>
            </a:r>
            <a:r>
              <a:rPr lang="en-US" sz="1600" b="1">
                <a:ea typeface="+mn-lt"/>
                <a:cs typeface="+mn-lt"/>
              </a:rPr>
              <a:t>dynamic users</a:t>
            </a:r>
            <a:r>
              <a:rPr lang="en-US" sz="1600">
                <a:ea typeface="+mn-lt"/>
                <a:cs typeface="+mn-lt"/>
              </a:rPr>
              <a:t>,</a:t>
            </a:r>
            <a:r>
              <a:rPr lang="en-US" sz="1600" b="1">
                <a:ea typeface="+mn-lt"/>
                <a:cs typeface="+mn-lt"/>
              </a:rPr>
              <a:t> role-based access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ea typeface="+mn-lt"/>
                <a:cs typeface="+mn-lt"/>
              </a:rPr>
              <a:t>long-horizon workflows</a:t>
            </a:r>
            <a:r>
              <a:rPr lang="en-US" sz="1600">
                <a:ea typeface="+mn-lt"/>
                <a:cs typeface="+mn-lt"/>
              </a:rPr>
              <a:t>. </a:t>
            </a:r>
            <a:endParaRPr lang="en-US" sz="1950"/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Simulated agents (e.g., in CRM, IT, finance systems) can help approximate production settings. </a:t>
            </a:r>
            <a:endParaRPr lang="en-US" sz="1950"/>
          </a:p>
          <a:p>
            <a:pPr marL="285750"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2000"/>
          </a:p>
          <a:p>
            <a:pPr>
              <a:spcBef>
                <a:spcPts val="1000"/>
              </a:spcBef>
              <a:buNone/>
            </a:pPr>
            <a:r>
              <a:rPr lang="en-US" sz="2000" b="1">
                <a:solidFill>
                  <a:srgbClr val="0370F3"/>
                </a:solidFill>
                <a:ea typeface="+mn-lt"/>
                <a:cs typeface="+mn-lt"/>
              </a:rPr>
              <a:t>Time- and Cost-Bounded Protocols</a:t>
            </a:r>
            <a:endParaRPr lang="en-US" sz="1950"/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Repeated trials (e.g., </a:t>
            </a:r>
            <a:r>
              <a:rPr lang="en-US" sz="1600" err="1">
                <a:ea typeface="+mn-lt"/>
                <a:cs typeface="+mn-lt"/>
              </a:rPr>
              <a:t>pass@k</a:t>
            </a:r>
            <a:r>
              <a:rPr lang="en-US" sz="1600">
                <a:ea typeface="+mn-lt"/>
                <a:cs typeface="+mn-lt"/>
              </a:rPr>
              <a:t>) are expensive. </a:t>
            </a:r>
            <a:endParaRPr lang="en-US" sz="195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Need </a:t>
            </a:r>
            <a:r>
              <a:rPr lang="en-US" sz="1600" b="1">
                <a:ea typeface="+mn-lt"/>
                <a:cs typeface="+mn-lt"/>
              </a:rPr>
              <a:t>efficient evaluation pipelines </a:t>
            </a:r>
            <a:r>
              <a:rPr lang="en-US" sz="1600">
                <a:ea typeface="+mn-lt"/>
                <a:cs typeface="+mn-lt"/>
              </a:rPr>
              <a:t>that balance depth and runtime. </a:t>
            </a:r>
            <a:endParaRPr lang="en-US" sz="195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Useful for </a:t>
            </a:r>
            <a:r>
              <a:rPr lang="en-US" sz="1600" b="1">
                <a:ea typeface="+mn-lt"/>
                <a:cs typeface="+mn-lt"/>
              </a:rPr>
              <a:t>evaluation-driven development</a:t>
            </a:r>
            <a:r>
              <a:rPr lang="en-US" sz="1600">
                <a:ea typeface="+mn-lt"/>
                <a:cs typeface="+mn-lt"/>
              </a:rPr>
              <a:t> (EDD) in continuous deployment settings.</a:t>
            </a:r>
            <a:endParaRPr lang="en-US" sz="1950">
              <a:ea typeface="+mn-lt"/>
              <a:cs typeface="+mn-lt"/>
            </a:endParaRPr>
          </a:p>
          <a:p>
            <a:pPr marL="285750"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2000"/>
          </a:p>
          <a:p>
            <a:pPr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19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22FD1-B649-5EAB-1ED6-55576E5C2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67378"/>
            <a:ext cx="5326613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000"/>
              </a:spcBef>
              <a:buNone/>
            </a:pPr>
            <a:r>
              <a:rPr lang="en-US" sz="1950" b="1">
                <a:solidFill>
                  <a:srgbClr val="0370F3"/>
                </a:solidFill>
                <a:ea typeface="+mn-lt"/>
                <a:cs typeface="+mn-lt"/>
              </a:rPr>
              <a:t>Holistic Evaluation Frameworks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Most</a:t>
            </a:r>
            <a:r>
              <a:rPr lang="en-US" sz="1600">
                <a:ea typeface="+mn-lt"/>
                <a:cs typeface="+mn-lt"/>
              </a:rPr>
              <a:t> current evaluations target</a:t>
            </a:r>
            <a:r>
              <a:rPr lang="en-US" sz="1600" b="1">
                <a:ea typeface="+mn-lt"/>
                <a:cs typeface="+mn-lt"/>
              </a:rPr>
              <a:t> single objectives 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(e.g., tool use or behavior). </a:t>
            </a: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Real-world agents must balance </a:t>
            </a:r>
            <a:r>
              <a:rPr lang="en-US" sz="1600" b="1">
                <a:ea typeface="+mn-lt"/>
                <a:cs typeface="+mn-lt"/>
              </a:rPr>
              <a:t>multiple skills simultaneously </a:t>
            </a:r>
            <a:r>
              <a:rPr lang="en-US" sz="1600">
                <a:ea typeface="+mn-lt"/>
                <a:cs typeface="+mn-lt"/>
              </a:rPr>
              <a:t>(e.g., safe, fast, accurate).</a:t>
            </a: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Need for</a:t>
            </a:r>
            <a:r>
              <a:rPr lang="en-US" sz="1600" b="1">
                <a:ea typeface="+mn-lt"/>
                <a:cs typeface="+mn-lt"/>
              </a:rPr>
              <a:t> multi-dimensional evaluations </a:t>
            </a:r>
            <a:r>
              <a:rPr lang="en-US" sz="1600">
                <a:ea typeface="+mn-lt"/>
                <a:cs typeface="+mn-lt"/>
              </a:rPr>
              <a:t>integrating behavior, reasoning, and safety. </a:t>
            </a:r>
            <a:endParaRPr lang="en-US" sz="1600"/>
          </a:p>
          <a:p>
            <a:pPr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1950">
              <a:ea typeface="+mn-lt"/>
              <a:cs typeface="+mn-lt"/>
            </a:endParaRPr>
          </a:p>
          <a:p>
            <a:pPr>
              <a:spcBef>
                <a:spcPts val="1000"/>
              </a:spcBef>
              <a:buNone/>
            </a:pPr>
            <a:r>
              <a:rPr lang="en-US" sz="2000" b="1">
                <a:solidFill>
                  <a:srgbClr val="0370F3"/>
                </a:solidFill>
                <a:ea typeface="+mn-lt"/>
                <a:cs typeface="+mn-lt"/>
              </a:rPr>
              <a:t>Scalable &amp; Automated Evaluation Methods</a:t>
            </a:r>
            <a:endParaRPr lang="en-US" sz="1950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Manual</a:t>
            </a:r>
            <a:r>
              <a:rPr lang="en-US" sz="1600">
                <a:ea typeface="+mn-lt"/>
                <a:cs typeface="+mn-lt"/>
              </a:rPr>
              <a:t> evaluations are costly and limited. </a:t>
            </a:r>
            <a:endParaRPr lang="en-US" sz="195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Push toward </a:t>
            </a:r>
            <a:r>
              <a:rPr lang="en-US" sz="1600" b="1">
                <a:ea typeface="+mn-lt"/>
                <a:cs typeface="+mn-lt"/>
              </a:rPr>
              <a:t>LLM-as-a-judge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ea typeface="+mn-lt"/>
                <a:cs typeface="+mn-lt"/>
              </a:rPr>
              <a:t>agent-as-a-judge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ea typeface="+mn-lt"/>
                <a:cs typeface="+mn-lt"/>
              </a:rPr>
              <a:t>synthetic data generation</a:t>
            </a:r>
            <a:r>
              <a:rPr lang="en-US" sz="1600">
                <a:ea typeface="+mn-lt"/>
                <a:cs typeface="+mn-lt"/>
              </a:rPr>
              <a:t>. </a:t>
            </a:r>
            <a:endParaRPr lang="en-US" sz="1950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 panose="02000000000000000000" pitchFamily="2" charset="0"/>
              <a:buChar char="•"/>
            </a:pPr>
            <a:r>
              <a:rPr lang="en-US" sz="1600">
                <a:ea typeface="+mn-lt"/>
                <a:cs typeface="+mn-lt"/>
              </a:rPr>
              <a:t>Reduce human overhead while preserving insight.</a:t>
            </a:r>
            <a:endParaRPr lang="en-US" sz="1950"/>
          </a:p>
          <a:p>
            <a:pPr marL="285750"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spcBef>
                <a:spcPts val="1000"/>
              </a:spcBef>
              <a:buFont typeface="Arial" panose="02000000000000000000" pitchFamily="2" charset="0"/>
              <a:buChar char="•"/>
            </a:pPr>
            <a:endParaRPr lang="en-US" sz="1950">
              <a:ea typeface="+mn-lt"/>
              <a:cs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111E-B7EF-A8DB-EDC8-31A4611D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0" y="504000"/>
            <a:ext cx="11183564" cy="361637"/>
          </a:xfrm>
        </p:spPr>
        <p:txBody>
          <a:bodyPr/>
          <a:lstStyle/>
          <a:p>
            <a:r>
              <a:rPr lang="en-US" sz="2350">
                <a:latin typeface="72 Brand Medium"/>
              </a:rPr>
              <a:t>Future Directions: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Towards Scalable, Realistic Agent Evaluation </a:t>
            </a:r>
          </a:p>
        </p:txBody>
      </p:sp>
    </p:spTree>
    <p:extLst>
      <p:ext uri="{BB962C8B-B14F-4D97-AF65-F5344CB8AC3E}">
        <p14:creationId xmlns:p14="http://schemas.microsoft.com/office/powerpoint/2010/main" val="639195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9CE5-AA6D-A7BB-EB4D-4365FFD2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A2370-075B-28CD-4D62-7BEC88F3AD61}"/>
              </a:ext>
            </a:extLst>
          </p:cNvPr>
          <p:cNvSpPr txBox="1"/>
          <p:nvPr/>
        </p:nvSpPr>
        <p:spPr>
          <a:xfrm>
            <a:off x="3651956" y="3200400"/>
            <a:ext cx="2743200" cy="8258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5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 err="1">
                <a:latin typeface="Segoe UI"/>
                <a:ea typeface="72 Brand"/>
                <a:cs typeface="Segoe UI"/>
              </a:rPr>
              <a:t>Yipeng</a:t>
            </a:r>
            <a:r>
              <a:rPr lang="en-US" sz="1400" b="1">
                <a:latin typeface="Segoe UI"/>
                <a:ea typeface="72 Brand"/>
                <a:cs typeface="Segoe UI"/>
              </a:rPr>
              <a:t> Li </a:t>
            </a:r>
            <a:r>
              <a:rPr lang="en-US" sz="1400">
                <a:latin typeface="Segoe UI"/>
                <a:ea typeface="72 Brand"/>
                <a:cs typeface="Segoe UI"/>
              </a:rPr>
              <a:t> </a:t>
            </a:r>
            <a:br>
              <a:rPr lang="en-US" sz="1400">
                <a:latin typeface="Segoe UI"/>
                <a:ea typeface="72 Brand"/>
                <a:cs typeface="Segoe UI"/>
              </a:rPr>
            </a:br>
            <a:r>
              <a:rPr lang="en-US" sz="1400">
                <a:latin typeface="Segoe UI"/>
                <a:ea typeface="72 Brand"/>
                <a:cs typeface="Segoe UI"/>
                <a:hlinkClick r:id="rId3"/>
              </a:rPr>
              <a:t>yipeng.li@sap.com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ts val="1425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latin typeface="Segoe UI"/>
                <a:ea typeface="72 Brand"/>
                <a:cs typeface="Segoe UI"/>
              </a:rPr>
              <a:t>Wendy Yip </a:t>
            </a:r>
            <a:r>
              <a:rPr lang="en-US" sz="1400">
                <a:latin typeface="Segoe UI"/>
                <a:ea typeface="72 Brand"/>
                <a:cs typeface="Segoe UI"/>
              </a:rPr>
              <a:t>​</a:t>
            </a:r>
            <a:br>
              <a:rPr lang="en-US" sz="1400">
                <a:solidFill>
                  <a:srgbClr val="000000"/>
                </a:solidFill>
                <a:latin typeface="Segoe UI"/>
                <a:ea typeface="72 Brand"/>
                <a:cs typeface="Segoe UI"/>
              </a:rPr>
            </a:br>
            <a:r>
              <a:rPr lang="en-US" sz="1400" u="sng">
                <a:solidFill>
                  <a:srgbClr val="0070F2"/>
                </a:solidFill>
                <a:ea typeface="72 Brand"/>
                <a:cs typeface="Segoe UI"/>
                <a:hlinkClick r:id="rId4"/>
              </a:rPr>
              <a:t>wendy.yip@sap.com</a:t>
            </a:r>
            <a:endParaRPr lang="en-US">
              <a:solidFill>
                <a:srgbClr val="000000"/>
              </a:solidFill>
              <a:ea typeface="72 Brand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8CA7D-C0BD-67E6-85A6-F2558D3E2C6E}"/>
              </a:ext>
            </a:extLst>
          </p:cNvPr>
          <p:cNvSpPr txBox="1"/>
          <p:nvPr/>
        </p:nvSpPr>
        <p:spPr>
          <a:xfrm>
            <a:off x="502356" y="3200400"/>
            <a:ext cx="3894666" cy="8258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1425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b="1">
                <a:latin typeface="Segoe UI"/>
                <a:ea typeface="72 Brand"/>
                <a:cs typeface="Segoe UI"/>
              </a:rPr>
              <a:t>Mahmoud Mohammadi</a:t>
            </a:r>
            <a:r>
              <a:rPr lang="en-US" sz="1400">
                <a:latin typeface="Segoe UI"/>
                <a:ea typeface="72 Brand"/>
                <a:cs typeface="Segoe UI"/>
              </a:rPr>
              <a:t> </a:t>
            </a:r>
            <a:br>
              <a:rPr lang="en-US" sz="1400">
                <a:solidFill>
                  <a:srgbClr val="000000"/>
                </a:solidFill>
                <a:latin typeface="Segoe UI"/>
                <a:ea typeface="72 Brand"/>
                <a:cs typeface="Segoe UI"/>
              </a:rPr>
            </a:br>
            <a:r>
              <a:rPr lang="en-US" sz="1400" u="sng">
                <a:solidFill>
                  <a:srgbClr val="0070F2"/>
                </a:solidFill>
                <a:latin typeface="Segoe UI"/>
                <a:ea typeface="72 Brand"/>
                <a:cs typeface="Segoe UI"/>
                <a:hlinkClick r:id="rId5"/>
              </a:rPr>
              <a:t>mahmoud.mohammadi@sap.com</a:t>
            </a:r>
            <a:r>
              <a:rPr lang="en-US" sz="1400">
                <a:latin typeface="Segoe UI"/>
                <a:ea typeface="72 Brand"/>
                <a:cs typeface="Segoe UI"/>
                <a:hlinkClick r:id="rId5"/>
              </a:rPr>
              <a:t>​</a:t>
            </a:r>
            <a:endParaRPr lang="en-US"/>
          </a:p>
          <a:p>
            <a:pPr>
              <a:lnSpc>
                <a:spcPts val="1425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latin typeface="Segoe UI"/>
                <a:ea typeface="72 Brand"/>
                <a:cs typeface="Segoe UI"/>
              </a:rPr>
              <a:t>Jane Lo </a:t>
            </a:r>
            <a:r>
              <a:rPr lang="en-US" sz="1400">
                <a:latin typeface="Segoe UI"/>
                <a:ea typeface="72 Brand"/>
                <a:cs typeface="Segoe UI"/>
              </a:rPr>
              <a:t> </a:t>
            </a:r>
            <a:br>
              <a:rPr lang="en-US" sz="1400">
                <a:latin typeface="Segoe UI"/>
                <a:ea typeface="72 Brand"/>
                <a:cs typeface="Segoe UI"/>
              </a:rPr>
            </a:br>
            <a:r>
              <a:rPr lang="en-US" sz="1400">
                <a:latin typeface="Segoe UI"/>
                <a:ea typeface="72 Brand"/>
                <a:cs typeface="Segoe UI"/>
                <a:hlinkClick r:id="rId6"/>
              </a:rPr>
              <a:t>jane.lo@sap.com </a:t>
            </a:r>
            <a:endParaRPr lang="en-US" sz="1400" u="sng">
              <a:solidFill>
                <a:srgbClr val="0070F2"/>
              </a:solidFill>
              <a:ea typeface="72 Brand"/>
              <a:cs typeface="Segoe UI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764461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FEB71-6A4B-59DA-3D69-1D94EDF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Evaluation Process: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How do we evaluate LLM agents?</a:t>
            </a:r>
            <a:endParaRPr lang="en-US">
              <a:solidFill>
                <a:srgbClr val="0370F3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E976E3-F98A-77A4-B920-A4FDA9BD1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45692"/>
              </p:ext>
            </p:extLst>
          </p:nvPr>
        </p:nvGraphicFramePr>
        <p:xfrm>
          <a:off x="805424" y="1712611"/>
          <a:ext cx="10583325" cy="416270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517421">
                  <a:extLst>
                    <a:ext uri="{9D8B030D-6E8A-4147-A177-3AD203B41FA5}">
                      <a16:colId xmlns:a16="http://schemas.microsoft.com/office/drawing/2014/main" val="4277203555"/>
                    </a:ext>
                  </a:extLst>
                </a:gridCol>
                <a:gridCol w="4176888">
                  <a:extLst>
                    <a:ext uri="{9D8B030D-6E8A-4147-A177-3AD203B41FA5}">
                      <a16:colId xmlns:a16="http://schemas.microsoft.com/office/drawing/2014/main" val="3779753674"/>
                    </a:ext>
                  </a:extLst>
                </a:gridCol>
                <a:gridCol w="3889016">
                  <a:extLst>
                    <a:ext uri="{9D8B030D-6E8A-4147-A177-3AD203B41FA5}">
                      <a16:colId xmlns:a16="http://schemas.microsoft.com/office/drawing/2014/main" val="3114832062"/>
                    </a:ext>
                  </a:extLst>
                </a:gridCol>
              </a:tblGrid>
              <a:tr h="402193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Dimension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Subcategories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77993"/>
                  </a:ext>
                </a:extLst>
              </a:tr>
              <a:tr h="693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Interaction Mode</a:t>
                      </a:r>
                      <a:endParaRPr lang="en-US"/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How is the evaluation data provided to the system? For multi-turn, is the data flexible?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Static (Online) vs. Dynamic (Offline)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359052"/>
                  </a:ext>
                </a:extLst>
              </a:tr>
              <a:tr h="9853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Evaluation Data</a:t>
                      </a:r>
                      <a:endParaRPr lang="en-US"/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What data do we use to evaluate the system? How do we obtain it?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Data Sources, Data Generation, Benchmarks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556614"/>
                  </a:ext>
                </a:extLst>
              </a:tr>
              <a:tr h="693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Metrics Computation Methods</a:t>
                      </a:r>
                      <a:endParaRPr lang="en-US"/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What method do we use to compute evaluation metrics?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Code Based, LLM-as-a-Judge, </a:t>
                      </a:r>
                      <a:br>
                        <a:rPr lang="en-US" sz="1600"/>
                      </a:br>
                      <a:r>
                        <a:rPr lang="en-US" sz="1600"/>
                        <a:t>Human-as-a-Judge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03465"/>
                  </a:ext>
                </a:extLst>
              </a:tr>
              <a:tr h="693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Evaluation Tooling</a:t>
                      </a:r>
                      <a:endParaRPr lang="en-US"/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What kinds of pre-existing tooling exists to support LLM agent evaluation?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Testing, Observability, Debugging, Monitoring</a:t>
                      </a:r>
                      <a:endParaRPr lang="en-US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94474"/>
                  </a:ext>
                </a:extLst>
              </a:tr>
              <a:tr h="6937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Evaluation Contexts</a:t>
                      </a:r>
                    </a:p>
                  </a:txBody>
                  <a:tcPr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In what environments do we test the LLM agent?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Mocked APIs, Simulators, Live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7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72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C2AE-5560-530E-FDC7-D962202D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D52E6-246D-5DE4-1AB6-85760F664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33511"/>
            <a:ext cx="4731804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  <a:buNone/>
            </a:pPr>
            <a:r>
              <a:rPr lang="en-US" sz="1950" b="1">
                <a:solidFill>
                  <a:srgbClr val="0370F3"/>
                </a:solidFill>
              </a:rPr>
              <a:t>Static / Offline</a:t>
            </a:r>
          </a:p>
          <a:p>
            <a:pPr>
              <a:spcBef>
                <a:spcPts val="800"/>
              </a:spcBef>
            </a:pPr>
            <a:r>
              <a:rPr lang="en-US" sz="1400">
                <a:ea typeface="+mn-lt"/>
                <a:cs typeface="+mn-lt"/>
              </a:rPr>
              <a:t>Agents are tested on predefined datasets or prompts with no live interaction. </a:t>
            </a:r>
          </a:p>
          <a:p>
            <a:pPr>
              <a:spcBef>
                <a:spcPts val="1798"/>
              </a:spcBef>
              <a:buNone/>
            </a:pPr>
            <a:r>
              <a:rPr lang="en-US" sz="1400" b="1">
                <a:solidFill>
                  <a:srgbClr val="188918"/>
                </a:solidFill>
                <a:ea typeface="+mn-lt"/>
                <a:cs typeface="+mn-lt"/>
              </a:rPr>
              <a:t>Advantages</a:t>
            </a:r>
            <a:endParaRPr lang="en-US" sz="1400">
              <a:ea typeface="+mn-lt"/>
              <a:cs typeface="+mn-lt"/>
            </a:endParaRP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Reproducible and comparable results</a:t>
            </a:r>
            <a:r>
              <a:rPr lang="en-US" sz="1400">
                <a:ea typeface="+mn-lt"/>
                <a:cs typeface="+mn-lt"/>
              </a:rPr>
              <a:t> between 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agent system versions.</a:t>
            </a: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Static data means </a:t>
            </a:r>
            <a:r>
              <a:rPr lang="en-US" sz="1400" b="1">
                <a:ea typeface="+mn-lt"/>
                <a:cs typeface="+mn-lt"/>
              </a:rPr>
              <a:t>lower cost; 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no need for live system integration.</a:t>
            </a:r>
            <a:endParaRPr lang="en-US" b="1"/>
          </a:p>
          <a:p>
            <a:pPr>
              <a:spcBef>
                <a:spcPts val="1798"/>
              </a:spcBef>
              <a:buNone/>
            </a:pP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Limitations </a:t>
            </a:r>
          </a:p>
          <a:p>
            <a:pPr marL="179705" lvl="1" indent="-179705">
              <a:buClr>
                <a:srgbClr val="000000"/>
              </a:buClr>
              <a:buFont typeface="Arial,Sans-Serif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Prone to </a:t>
            </a:r>
            <a:r>
              <a:rPr lang="en-US" sz="1400" b="1">
                <a:ea typeface="+mn-lt"/>
                <a:cs typeface="+mn-lt"/>
              </a:rPr>
              <a:t>error propagation in multi-turn conversations </a:t>
            </a:r>
            <a:r>
              <a:rPr lang="en-US" sz="1400">
                <a:ea typeface="+mn-lt"/>
                <a:cs typeface="+mn-lt"/>
              </a:rPr>
              <a:t>if the system does not follow the sample response exactly.</a:t>
            </a:r>
          </a:p>
          <a:p>
            <a:pPr marL="179705" lvl="1" indent="-179705">
              <a:buClr>
                <a:srgbClr val="000000"/>
              </a:buClr>
              <a:buFont typeface="Arial,Sans-Serif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Fails to capture </a:t>
            </a:r>
            <a:r>
              <a:rPr lang="en-US" sz="1400" b="1">
                <a:ea typeface="+mn-lt"/>
                <a:cs typeface="+mn-lt"/>
              </a:rPr>
              <a:t>emergent behavior</a:t>
            </a:r>
            <a:r>
              <a:rPr lang="en-US" sz="1400">
                <a:ea typeface="+mn-lt"/>
                <a:cs typeface="+mn-lt"/>
              </a:rPr>
              <a:t>, such as tool failures, response drift, and adaptation.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5E5ADA-99EA-49D1-1A2E-CFF77B23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Evaluation Process: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Interaction Modes</a:t>
            </a:r>
            <a:endParaRPr lang="en-US">
              <a:latin typeface="72 Brand Medium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2DA34E-62D8-D5DF-5E23-915F554B57C6}"/>
              </a:ext>
            </a:extLst>
          </p:cNvPr>
          <p:cNvSpPr txBox="1">
            <a:spLocks/>
          </p:cNvSpPr>
          <p:nvPr/>
        </p:nvSpPr>
        <p:spPr bwMode="black">
          <a:xfrm>
            <a:off x="5821267" y="1333511"/>
            <a:ext cx="4713542" cy="4787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indent="0" algn="l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lang="de-DE" sz="19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de-DE"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lang="de-DE"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lang="de-DE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98"/>
              </a:spcBef>
            </a:pPr>
            <a:r>
              <a:rPr lang="en-US" sz="1950" b="1">
                <a:solidFill>
                  <a:srgbClr val="0370F3"/>
                </a:solidFill>
              </a:rPr>
              <a:t>Dynamic / Online</a:t>
            </a:r>
            <a:endParaRPr lang="en-US"/>
          </a:p>
          <a:p>
            <a:pPr>
              <a:spcBef>
                <a:spcPts val="800"/>
              </a:spcBef>
            </a:pPr>
            <a:r>
              <a:rPr lang="en-US" sz="1400">
                <a:ea typeface="+mn-lt"/>
                <a:cs typeface="+mn-lt"/>
              </a:rPr>
              <a:t>Agent evaluation happens in a live or simulated environment, where the agent interacts in real-time with tools (APIs, browsers), users, or environments. Outputs evolve across multi-turn conversations or tool-based workflows. </a:t>
            </a:r>
            <a:endParaRPr lang="en-US" sz="1950"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188918"/>
                </a:solidFill>
                <a:ea typeface="+mn-lt"/>
                <a:cs typeface="+mn-lt"/>
              </a:rPr>
              <a:t>Advantages</a:t>
            </a:r>
            <a:endParaRPr lang="en-US" sz="1400">
              <a:solidFill>
                <a:srgbClr val="188918"/>
              </a:solidFill>
              <a:ea typeface="+mn-lt"/>
              <a:cs typeface="+mn-lt"/>
            </a:endParaRP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Captures </a:t>
            </a:r>
            <a:r>
              <a:rPr lang="en-US" sz="1400" b="1">
                <a:ea typeface="+mn-lt"/>
                <a:cs typeface="+mn-lt"/>
              </a:rPr>
              <a:t>real-world complexity</a:t>
            </a:r>
            <a:r>
              <a:rPr lang="en-US" sz="1400">
                <a:ea typeface="+mn-lt"/>
                <a:cs typeface="+mn-lt"/>
              </a:rPr>
              <a:t> (e.g., dynamic 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user or API responses). </a:t>
            </a: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Tests </a:t>
            </a:r>
            <a:r>
              <a:rPr lang="en-US" sz="1400" b="1">
                <a:ea typeface="+mn-lt"/>
                <a:cs typeface="+mn-lt"/>
              </a:rPr>
              <a:t>multi-turn reasoning </a:t>
            </a:r>
            <a:r>
              <a:rPr lang="en-US" sz="1400">
                <a:ea typeface="+mn-lt"/>
                <a:cs typeface="+mn-lt"/>
              </a:rPr>
              <a:t>and</a:t>
            </a:r>
            <a:r>
              <a:rPr lang="en-US" sz="1400" b="1">
                <a:ea typeface="+mn-lt"/>
                <a:cs typeface="+mn-lt"/>
              </a:rPr>
              <a:t> adaptive planning.</a:t>
            </a:r>
            <a:endParaRPr lang="en-US"/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Limitations</a:t>
            </a:r>
            <a:r>
              <a:rPr lang="en-US" sz="1400" b="1">
                <a:ea typeface="+mn-lt"/>
                <a:cs typeface="+mn-lt"/>
              </a:rPr>
              <a:t> </a:t>
            </a: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Requires </a:t>
            </a:r>
            <a:r>
              <a:rPr lang="en-US" sz="1400" b="1">
                <a:ea typeface="+mn-lt"/>
                <a:cs typeface="+mn-lt"/>
              </a:rPr>
              <a:t>simulation environments</a:t>
            </a:r>
            <a:r>
              <a:rPr lang="en-US" sz="1400">
                <a:ea typeface="+mn-lt"/>
                <a:cs typeface="+mn-lt"/>
              </a:rPr>
              <a:t> and/or </a:t>
            </a:r>
            <a:r>
              <a:rPr lang="en-US" sz="1400" b="1">
                <a:ea typeface="+mn-lt"/>
                <a:cs typeface="+mn-lt"/>
              </a:rPr>
              <a:t>live tool integrations</a:t>
            </a:r>
            <a:r>
              <a:rPr lang="en-US" sz="1400">
                <a:ea typeface="+mn-lt"/>
                <a:cs typeface="+mn-lt"/>
              </a:rPr>
              <a:t>. </a:t>
            </a:r>
          </a:p>
          <a:p>
            <a:pPr marL="179705" lvl="1" indent="-179705">
              <a:buClr>
                <a:srgbClr val="000000"/>
              </a:buClr>
              <a:buFont typeface="Arial" panose="02000000000000000000" pitchFamily="2" charset="0"/>
              <a:buChar char="•"/>
            </a:pPr>
            <a:r>
              <a:rPr lang="en-US" sz="1400">
                <a:ea typeface="+mn-lt"/>
                <a:cs typeface="+mn-lt"/>
              </a:rPr>
              <a:t>Costly; </a:t>
            </a:r>
            <a:r>
              <a:rPr lang="en-US" sz="1400" b="1">
                <a:ea typeface="+mn-lt"/>
                <a:cs typeface="+mn-lt"/>
              </a:rPr>
              <a:t>needs infrastructure </a:t>
            </a:r>
            <a:r>
              <a:rPr lang="en-US" sz="1400">
                <a:ea typeface="+mn-lt"/>
                <a:cs typeface="+mn-lt"/>
              </a:rPr>
              <a:t>for tracking failures, latency, and human-in-the-loop feedback.</a:t>
            </a:r>
            <a:endParaRPr lang="en-US"/>
          </a:p>
          <a:p>
            <a:pPr marL="285750" indent="-285750">
              <a:spcBef>
                <a:spcPts val="800"/>
              </a:spcBef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9788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53F62D-995F-692B-B2A8-2596AF9AD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375" y="1243200"/>
            <a:ext cx="5891058" cy="294251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solidFill>
                  <a:srgbClr val="0370F3"/>
                </a:solidFill>
              </a:rPr>
              <a:t>Properties to Consider</a:t>
            </a:r>
            <a:br>
              <a:rPr lang="en-US" sz="2000" b="1" dirty="0"/>
            </a:br>
            <a:r>
              <a:rPr lang="en-US" sz="600" b="1" dirty="0">
                <a:solidFill>
                  <a:srgbClr val="0370F3"/>
                </a:solidFill>
              </a:rPr>
              <a:t> </a:t>
            </a:r>
            <a:br>
              <a:rPr lang="en-US" sz="2000" b="1" dirty="0"/>
            </a:br>
            <a:r>
              <a:rPr lang="en-US" sz="1600" b="1" dirty="0">
                <a:solidFill>
                  <a:srgbClr val="000000"/>
                </a:solidFill>
              </a:rPr>
              <a:t>Domain</a:t>
            </a:r>
            <a:r>
              <a:rPr lang="en-US" sz="1600" b="1" dirty="0"/>
              <a:t> Specificity: </a:t>
            </a:r>
            <a:r>
              <a:rPr lang="en-US" sz="1600" dirty="0"/>
              <a:t>Domain specific integrations (e.g., legal, medical) and enterprise constraints or policy.</a:t>
            </a:r>
            <a:endParaRPr lang="en-US" sz="1600" b="1" dirty="0">
              <a:solidFill>
                <a:srgbClr val="0370F3"/>
              </a:solidFill>
            </a:endParaRPr>
          </a:p>
          <a:p>
            <a:pPr>
              <a:buNone/>
            </a:pPr>
            <a:r>
              <a:rPr lang="en-US" sz="1600" b="1" dirty="0"/>
              <a:t>Task Structure:</a:t>
            </a:r>
            <a:r>
              <a:rPr lang="en-US" sz="1600" dirty="0"/>
              <a:t> Slot filling, disambiguation, multi-step, information retrieval, conversation length, etc.</a:t>
            </a:r>
            <a:br>
              <a:rPr lang="en-US" sz="1600" dirty="0"/>
            </a:br>
            <a:r>
              <a:rPr lang="en-US" sz="3200" dirty="0"/>
              <a:t> </a:t>
            </a:r>
            <a:br>
              <a:rPr lang="en-US" sz="1600" dirty="0"/>
            </a:br>
            <a:r>
              <a:rPr lang="en-US" sz="2000" b="1" dirty="0">
                <a:solidFill>
                  <a:srgbClr val="0370F3"/>
                </a:solidFill>
              </a:rPr>
              <a:t>Notable Benchmarks by Objective</a:t>
            </a:r>
            <a:endParaRPr lang="en-US" sz="19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F0ED-07F7-3023-9A36-78DFCE38F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243200"/>
            <a:ext cx="4928209" cy="294251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>
                <a:solidFill>
                  <a:srgbClr val="0370F3"/>
                </a:solidFill>
              </a:rPr>
              <a:t>Data Types</a:t>
            </a:r>
            <a:br>
              <a:rPr lang="en-US" sz="1600" b="1">
                <a:solidFill>
                  <a:srgbClr val="000000"/>
                </a:solidFill>
              </a:rPr>
            </a:br>
            <a:r>
              <a:rPr lang="en-US" sz="600" b="1">
                <a:solidFill>
                  <a:srgbClr val="0370F3"/>
                </a:solidFill>
              </a:rPr>
              <a:t> </a:t>
            </a:r>
            <a:br>
              <a:rPr lang="en-US" sz="1600" b="1"/>
            </a:br>
            <a:r>
              <a:rPr lang="en-US" sz="1600" b="1">
                <a:solidFill>
                  <a:srgbClr val="000000"/>
                </a:solidFill>
              </a:rPr>
              <a:t>Human-Annotated</a:t>
            </a:r>
            <a:r>
              <a:rPr lang="en-US" sz="1600" b="1"/>
              <a:t>: </a:t>
            </a:r>
            <a:r>
              <a:rPr lang="en-US" sz="1600"/>
              <a:t>Human labeled examples. Contains the most domain knowledge, policy understanding, and nuance.</a:t>
            </a:r>
            <a:endParaRPr lang="en-US"/>
          </a:p>
          <a:p>
            <a:r>
              <a:rPr lang="en-US" sz="1600" b="1"/>
              <a:t>Synthetic:</a:t>
            </a:r>
            <a:r>
              <a:rPr lang="en-US" sz="1600"/>
              <a:t> Programmatically generated data, best utilized for reliability and robustness coverage. Cheap and scalable but may be lower quality.</a:t>
            </a:r>
          </a:p>
          <a:p>
            <a:r>
              <a:rPr lang="en-US" sz="1600" b="1"/>
              <a:t>Interaction-Generated:</a:t>
            </a:r>
            <a:r>
              <a:rPr lang="en-US" sz="1600"/>
              <a:t> Data collected from real agent usage. The most representative of end-user interactions and usage.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36DD0-3594-5B43-CDF1-F487B811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Process: </a:t>
            </a:r>
            <a:r>
              <a:rPr lang="en-US">
                <a:solidFill>
                  <a:srgbClr val="0370F3"/>
                </a:solidFill>
              </a:rPr>
              <a:t>Evaluation Data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7A48D1-0A99-6EC3-E4B5-15C2D98F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4858"/>
              </p:ext>
            </p:extLst>
          </p:nvPr>
        </p:nvGraphicFramePr>
        <p:xfrm>
          <a:off x="5796844" y="3855155"/>
          <a:ext cx="5663473" cy="2278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8477">
                  <a:extLst>
                    <a:ext uri="{9D8B030D-6E8A-4147-A177-3AD203B41FA5}">
                      <a16:colId xmlns:a16="http://schemas.microsoft.com/office/drawing/2014/main" val="898033683"/>
                    </a:ext>
                  </a:extLst>
                </a:gridCol>
                <a:gridCol w="3524996">
                  <a:extLst>
                    <a:ext uri="{9D8B030D-6E8A-4147-A177-3AD203B41FA5}">
                      <a16:colId xmlns:a16="http://schemas.microsoft.com/office/drawing/2014/main" val="4207946343"/>
                    </a:ext>
                  </a:extLst>
                </a:gridCol>
              </a:tblGrid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Objective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Datasets/Benchmarks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48154"/>
                  </a:ext>
                </a:extLst>
              </a:tr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Tool Use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err="1">
                          <a:effectLst/>
                        </a:rPr>
                        <a:t>ToolBench</a:t>
                      </a:r>
                      <a:r>
                        <a:rPr lang="en-US" sz="1400" kern="100">
                          <a:effectLst/>
                        </a:rPr>
                        <a:t>, API-Bank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596456"/>
                  </a:ext>
                </a:extLst>
              </a:tr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Planning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err="1">
                          <a:effectLst/>
                        </a:rPr>
                        <a:t>TaskBench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en-US" sz="1400" kern="100" err="1">
                          <a:effectLst/>
                        </a:rPr>
                        <a:t>ScienceAgentBench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66289"/>
                  </a:ext>
                </a:extLst>
              </a:tr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Safety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err="1">
                          <a:effectLst/>
                        </a:rPr>
                        <a:t>AgentHarm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en-US" sz="1400" kern="100" err="1">
                          <a:effectLst/>
                        </a:rPr>
                        <a:t>CoSafe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en-US" sz="1400" kern="100" err="1">
                          <a:effectLst/>
                        </a:rPr>
                        <a:t>AgentDojo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0962"/>
                  </a:ext>
                </a:extLst>
              </a:tr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Long-Term Memory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err="1">
                          <a:effectLst/>
                        </a:rPr>
                        <a:t>LongEval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en-US" sz="1400" kern="100" err="1">
                          <a:effectLst/>
                        </a:rPr>
                        <a:t>SocialBench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13019"/>
                  </a:ext>
                </a:extLst>
              </a:tr>
              <a:tr h="37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effectLst/>
                        </a:rPr>
                        <a:t>Web Interaction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err="1">
                          <a:effectLst/>
                        </a:rPr>
                        <a:t>WebArena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en-US" sz="1400" kern="100" err="1">
                          <a:effectLst/>
                        </a:rPr>
                        <a:t>BrowserGym</a:t>
                      </a:r>
                      <a:endParaRPr lang="en-US" sz="14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12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02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69901-006A-FF63-EA8C-FCC92B2B2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333511"/>
            <a:ext cx="3563072" cy="47879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950" b="1">
                <a:solidFill>
                  <a:srgbClr val="0370F3"/>
                </a:solidFill>
              </a:rPr>
              <a:t>Code Based</a:t>
            </a:r>
            <a:endParaRPr lang="en-US"/>
          </a:p>
          <a:p>
            <a:pPr>
              <a:spcBef>
                <a:spcPts val="800"/>
              </a:spcBef>
              <a:buNone/>
            </a:pPr>
            <a:r>
              <a:rPr lang="en-US" sz="1400">
                <a:ea typeface="+mn-lt"/>
                <a:cs typeface="+mn-lt"/>
              </a:rPr>
              <a:t>Evaluation via hard-coded rules or assertions that compare the agent's output to a known ground truth. Often used in tasks with structured outputs like code, APIs, or JSON. </a:t>
            </a:r>
          </a:p>
          <a:p>
            <a:pPr>
              <a:spcBef>
                <a:spcPts val="1798"/>
              </a:spcBef>
              <a:buNone/>
            </a:pPr>
            <a:r>
              <a:rPr lang="en-US" sz="1400" b="1">
                <a:solidFill>
                  <a:srgbClr val="188918"/>
                </a:solidFill>
                <a:ea typeface="+mn-lt"/>
                <a:cs typeface="+mn-lt"/>
              </a:rPr>
              <a:t>Strengths</a:t>
            </a:r>
            <a:r>
              <a:rPr lang="en-US" sz="1400">
                <a:ea typeface="+mn-lt"/>
                <a:cs typeface="+mn-lt"/>
              </a:rPr>
              <a:t>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Deterministic: </a:t>
            </a:r>
            <a:r>
              <a:rPr lang="en-US" sz="1400">
                <a:ea typeface="+mn-lt"/>
                <a:cs typeface="+mn-lt"/>
              </a:rPr>
              <a:t>Consistent, rule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based scoring.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Reproducible:</a:t>
            </a:r>
            <a:r>
              <a:rPr lang="en-US" sz="1400">
                <a:ea typeface="+mn-lt"/>
                <a:cs typeface="+mn-lt"/>
              </a:rPr>
              <a:t> Easy to automate and rerun. Great for structured formats.</a:t>
            </a:r>
          </a:p>
          <a:p>
            <a:pPr>
              <a:spcBef>
                <a:spcPts val="1798"/>
              </a:spcBef>
              <a:buNone/>
            </a:pP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Limitations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Brittle:</a:t>
            </a:r>
            <a:r>
              <a:rPr lang="en-US" sz="1400">
                <a:ea typeface="+mn-lt"/>
                <a:cs typeface="+mn-lt"/>
              </a:rPr>
              <a:t> Small variations = failure. </a:t>
            </a:r>
            <a:endParaRPr lang="en-US" sz="1400"/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Structural Requirements: </a:t>
            </a:r>
            <a:r>
              <a:rPr lang="en-US" sz="1400">
                <a:ea typeface="+mn-lt"/>
                <a:cs typeface="+mn-lt"/>
              </a:rPr>
              <a:t>Poor at evaluating free-form responses.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Content Only: </a:t>
            </a:r>
            <a:r>
              <a:rPr lang="en-US" sz="1400">
                <a:ea typeface="+mn-lt"/>
                <a:cs typeface="+mn-lt"/>
              </a:rPr>
              <a:t>Doesn’t measure semantic equivalence or intent match. </a:t>
            </a:r>
            <a:endParaRPr lang="en-US" sz="1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B62B1-9634-533F-FA9A-DB39CBF3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72 Brand Medium"/>
              </a:rPr>
              <a:t>Evaluation Process: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Metrics Computation Methods</a:t>
            </a:r>
            <a:r>
              <a:rPr lang="en-US" sz="2350">
                <a:latin typeface="72 Brand Medium"/>
              </a:rPr>
              <a:t> </a:t>
            </a:r>
            <a:endParaRPr lang="en-US">
              <a:latin typeface="72 Brand Medium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36B84B-A42B-48A0-C20E-FD613048FA13}"/>
              </a:ext>
            </a:extLst>
          </p:cNvPr>
          <p:cNvSpPr txBox="1">
            <a:spLocks/>
          </p:cNvSpPr>
          <p:nvPr/>
        </p:nvSpPr>
        <p:spPr bwMode="black">
          <a:xfrm>
            <a:off x="4313869" y="1333511"/>
            <a:ext cx="3563072" cy="4787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indent="0" algn="l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lang="de-DE" sz="19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de-DE"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lang="de-DE"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lang="de-DE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98"/>
              </a:spcBef>
              <a:buNone/>
            </a:pPr>
            <a:r>
              <a:rPr lang="en-US" sz="1950" b="1">
                <a:solidFill>
                  <a:srgbClr val="0370F3"/>
                </a:solidFill>
              </a:rPr>
              <a:t>LLM-as-a-Judge</a:t>
            </a:r>
            <a:endParaRPr lang="en-US"/>
          </a:p>
          <a:p>
            <a:pPr>
              <a:spcBef>
                <a:spcPts val="800"/>
              </a:spcBef>
              <a:buNone/>
            </a:pPr>
            <a:r>
              <a:rPr lang="en-US" sz="1400">
                <a:ea typeface="+mn-lt"/>
                <a:cs typeface="+mn-lt"/>
              </a:rPr>
              <a:t>A separate LLM is used to evaluate responses on criteria like clarity, reasoning, or satisfaction. Often used in subjective tasks, such as summarization or decision-making.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188918"/>
                </a:solidFill>
                <a:ea typeface="+mn-lt"/>
                <a:cs typeface="+mn-lt"/>
              </a:rPr>
              <a:t>Strengths</a:t>
            </a:r>
            <a:r>
              <a:rPr lang="en-US" sz="1400">
                <a:solidFill>
                  <a:srgbClr val="188918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Flexible Success Parameters: 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Handles ambiguity and subjectivity.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Speed:</a:t>
            </a:r>
            <a:r>
              <a:rPr lang="en-US" sz="1400">
                <a:ea typeface="+mn-lt"/>
                <a:cs typeface="+mn-lt"/>
              </a:rPr>
              <a:t> Quickly make judgements on unstructured, long form outputs.</a:t>
            </a:r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Limitations</a:t>
            </a:r>
            <a:r>
              <a:rPr lang="en-US" sz="1400" b="1">
                <a:ea typeface="+mn-lt"/>
                <a:cs typeface="+mn-lt"/>
              </a:rPr>
              <a:t>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Hallucinations: </a:t>
            </a:r>
            <a:r>
              <a:rPr lang="en-US" sz="1400">
                <a:ea typeface="+mn-lt"/>
                <a:cs typeface="+mn-lt"/>
              </a:rPr>
              <a:t>LLMs may hallucinate or provide incorrect objective assessments.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Fairness:</a:t>
            </a:r>
            <a:r>
              <a:rPr lang="en-US" sz="1400">
                <a:ea typeface="+mn-lt"/>
                <a:cs typeface="+mn-lt"/>
              </a:rPr>
              <a:t> Special care must be taken to ensure fair and consistent grading for subjective metrics.</a:t>
            </a:r>
            <a:endParaRPr lang="en-US" sz="140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23F284D-9C40-2D4A-636F-E0B9151286ED}"/>
              </a:ext>
            </a:extLst>
          </p:cNvPr>
          <p:cNvSpPr txBox="1">
            <a:spLocks/>
          </p:cNvSpPr>
          <p:nvPr/>
        </p:nvSpPr>
        <p:spPr bwMode="black">
          <a:xfrm>
            <a:off x="8123868" y="1333511"/>
            <a:ext cx="3563072" cy="4787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indent="0" algn="l" defTabSz="1088231" rtl="0" eaLnBrk="1" latinLnBrk="0" hangingPunct="1">
              <a:spcBef>
                <a:spcPts val="1799"/>
              </a:spcBef>
              <a:buClrTx/>
              <a:buSzPct val="80000"/>
              <a:buFont typeface="72 Brand" panose="02000000000000000000" pitchFamily="2" charset="0"/>
              <a:buChar char="​"/>
              <a:defRPr lang="de-DE" sz="19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de-DE" sz="1799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lang="de-DE"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lang="de-DE"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98"/>
              </a:spcBef>
              <a:buNone/>
            </a:pPr>
            <a:r>
              <a:rPr lang="en-US" sz="1950" b="1">
                <a:solidFill>
                  <a:srgbClr val="0370F3"/>
                </a:solidFill>
              </a:rPr>
              <a:t>Human-as-a-Judge</a:t>
            </a:r>
            <a:endParaRPr lang="en-US"/>
          </a:p>
          <a:p>
            <a:pPr>
              <a:spcBef>
                <a:spcPts val="800"/>
              </a:spcBef>
              <a:buNone/>
            </a:pPr>
            <a:r>
              <a:rPr lang="en-US" sz="1400">
                <a:ea typeface="+mn-lt"/>
                <a:cs typeface="+mn-lt"/>
              </a:rPr>
              <a:t>Human judges annotate and/or score agent outputs by hand. Often used for assessing crucial subjective measures such as trust, safety, ethics, and satisfaction.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188918"/>
                </a:solidFill>
                <a:ea typeface="+mn-lt"/>
                <a:cs typeface="+mn-lt"/>
              </a:rPr>
              <a:t>Strengths</a:t>
            </a:r>
            <a:r>
              <a:rPr lang="en-US" sz="1400">
                <a:ea typeface="+mn-lt"/>
                <a:cs typeface="+mn-lt"/>
              </a:rPr>
              <a:t>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Edge Cases: </a:t>
            </a:r>
            <a:r>
              <a:rPr lang="en-US" sz="1400">
                <a:ea typeface="+mn-lt"/>
                <a:cs typeface="+mn-lt"/>
              </a:rPr>
              <a:t>Can flexibly assess edge cases, especially in niche or specialized domains.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Human Lens:</a:t>
            </a:r>
            <a:r>
              <a:rPr lang="en-US" sz="1400">
                <a:ea typeface="+mn-lt"/>
                <a:cs typeface="+mn-lt"/>
              </a:rPr>
              <a:t> Provides human knowledge, nuance, and context.</a:t>
            </a:r>
          </a:p>
          <a:p>
            <a:pPr>
              <a:spcBef>
                <a:spcPts val="1798"/>
              </a:spcBef>
              <a:buFont typeface="72 Brand" panose="02000000000000000000" pitchFamily="2" charset="0"/>
              <a:buNone/>
            </a:pP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Limitations</a:t>
            </a:r>
            <a:r>
              <a:rPr lang="en-US" sz="1400" b="1">
                <a:ea typeface="+mn-lt"/>
                <a:cs typeface="+mn-lt"/>
              </a:rPr>
              <a:t> </a:t>
            </a:r>
          </a:p>
          <a:p>
            <a:pPr marL="285750" indent="-285750">
              <a:spcBef>
                <a:spcPts val="800"/>
              </a:spcBef>
              <a:buFont typeface="Arial" panose="02000000000000000000" pitchFamily="2" charset="0"/>
              <a:buChar char="•"/>
            </a:pPr>
            <a:r>
              <a:rPr lang="en-US" sz="1400" b="1">
                <a:ea typeface="+mn-lt"/>
                <a:cs typeface="+mn-lt"/>
              </a:rPr>
              <a:t>Poor Scalability:</a:t>
            </a:r>
            <a:r>
              <a:rPr lang="en-US" sz="1400">
                <a:ea typeface="+mn-lt"/>
                <a:cs typeface="+mn-lt"/>
              </a:rPr>
              <a:t> Slow and costly to employ human experts to manually annotate data. Difficult to scale across tasks.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8131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2160E9-FF39-ED4B-27BA-9606ACF07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9" y="1288356"/>
            <a:ext cx="8440365" cy="1333499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1798"/>
              </a:spcBef>
            </a:pPr>
            <a:r>
              <a:rPr lang="en-US" sz="1950">
                <a:ea typeface="+mn-lt"/>
                <a:cs typeface="+mn-lt"/>
              </a:rPr>
              <a:t>Enable scalable, repeatable, and automated evaluation pipelines, especially in </a:t>
            </a:r>
            <a:r>
              <a:rPr lang="en-US" sz="1950" b="1">
                <a:ea typeface="+mn-lt"/>
                <a:cs typeface="+mn-lt"/>
              </a:rPr>
              <a:t>continuous deployment workflows</a:t>
            </a:r>
            <a:r>
              <a:rPr lang="en-US" sz="1950">
                <a:ea typeface="+mn-lt"/>
                <a:cs typeface="+mn-lt"/>
              </a:rPr>
              <a:t>.</a:t>
            </a:r>
            <a:br>
              <a:rPr lang="en-US" sz="195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pPr>
              <a:spcBef>
                <a:spcPts val="1798"/>
              </a:spcBef>
              <a:buNone/>
            </a:pPr>
            <a:r>
              <a:rPr lang="en-US" sz="2000" b="1">
                <a:solidFill>
                  <a:srgbClr val="0370F3"/>
                </a:solidFill>
              </a:rPr>
              <a:t>Some Evaluation Frameworks 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D4393-8CB4-5008-1C5F-90BB93C9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9" y="504000"/>
            <a:ext cx="11183564" cy="369332"/>
          </a:xfrm>
        </p:spPr>
        <p:txBody>
          <a:bodyPr/>
          <a:lstStyle/>
          <a:p>
            <a:r>
              <a:rPr lang="en-US" sz="2350">
                <a:latin typeface="72 Brand Medium"/>
              </a:rPr>
              <a:t>Evaluation Process: </a:t>
            </a:r>
            <a:r>
              <a:rPr lang="en-US" sz="2350">
                <a:solidFill>
                  <a:srgbClr val="0370F3"/>
                </a:solidFill>
                <a:latin typeface="72 Brand Medium"/>
              </a:rPr>
              <a:t>Evaluation Tooling </a:t>
            </a:r>
            <a:endParaRPr lang="en-US">
              <a:solidFill>
                <a:srgbClr val="0370F3"/>
              </a:solidFill>
              <a:latin typeface="72 Bra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9983C-97DF-4173-DF1C-91B8CFF34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06116"/>
              </p:ext>
            </p:extLst>
          </p:nvPr>
        </p:nvGraphicFramePr>
        <p:xfrm>
          <a:off x="502355" y="2805289"/>
          <a:ext cx="11153685" cy="31042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7630">
                  <a:extLst>
                    <a:ext uri="{9D8B030D-6E8A-4147-A177-3AD203B41FA5}">
                      <a16:colId xmlns:a16="http://schemas.microsoft.com/office/drawing/2014/main" val="1007151173"/>
                    </a:ext>
                  </a:extLst>
                </a:gridCol>
                <a:gridCol w="7216055">
                  <a:extLst>
                    <a:ext uri="{9D8B030D-6E8A-4147-A177-3AD203B41FA5}">
                      <a16:colId xmlns:a16="http://schemas.microsoft.com/office/drawing/2014/main" val="1071756806"/>
                    </a:ext>
                  </a:extLst>
                </a:gridCol>
              </a:tblGrid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Tool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Description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90083"/>
                  </a:ext>
                </a:extLst>
              </a:tr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OpenAI Evals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YAML-based tests for LLMs, extensible for agents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78030"/>
                  </a:ext>
                </a:extLst>
              </a:tr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err="1">
                          <a:effectLst/>
                        </a:rPr>
                        <a:t>DeepEval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Open-source metric + dataset evaluation runner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52410"/>
                  </a:ext>
                </a:extLst>
              </a:tr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err="1">
                          <a:effectLst/>
                        </a:rPr>
                        <a:t>InspectAI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Input/output filtering, agent performance instrumentation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43022"/>
                  </a:ext>
                </a:extLst>
              </a:tr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Phoenix (</a:t>
                      </a:r>
                      <a:r>
                        <a:rPr lang="en-US" sz="1600" kern="100" err="1">
                          <a:effectLst/>
                        </a:rPr>
                        <a:t>Arize</a:t>
                      </a:r>
                      <a:r>
                        <a:rPr lang="en-US" sz="1600" kern="100">
                          <a:effectLst/>
                        </a:rPr>
                        <a:t>)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ML observability and debugging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765650"/>
                  </a:ext>
                </a:extLst>
              </a:tr>
              <a:tr h="51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err="1">
                          <a:effectLst/>
                        </a:rPr>
                        <a:t>LangGraph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en-US" sz="1600" kern="100" err="1">
                          <a:effectLst/>
                        </a:rPr>
                        <a:t>AgentOps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037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>
                          <a:effectLst/>
                        </a:rPr>
                        <a:t>Monitoring agents in production</a:t>
                      </a:r>
                      <a:endParaRPr lang="en-US" sz="1600" kern="100">
                        <a:effectLst/>
                        <a:latin typeface="Times New Roman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037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91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SAP_2025" id="{703CD6C6-8CB5-1A4C-94F1-E3A000C852EB}" vid="{508FC5FB-B94B-CE47-98E2-37904E72722B}"/>
    </a:ext>
  </a:extLst>
</a:theme>
</file>

<file path=ppt/theme/theme2.xml><?xml version="1.0" encoding="utf-8"?>
<a:theme xmlns:a="http://schemas.openxmlformats.org/drawingml/2006/main" name="1_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SAP_2025" id="{703CD6C6-8CB5-1A4C-94F1-E3A000C852EB}" vid="{508FC5FB-B94B-CE47-98E2-37904E72722B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3875EDD-B014-244B-9877-5F0F3C1D64B8}">
  <we:reference id="b0692d11-e342-a550-cfba-e8c57e47b8f1" version="2.0.0.5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SAP_2025</Template>
  <Application>Microsoft Office PowerPoint</Application>
  <PresentationFormat>Widescreen</PresentationFormat>
  <Slides>42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SAP Template 2025</vt:lpstr>
      <vt:lpstr>1_SAP Template 2025</vt:lpstr>
      <vt:lpstr>Custom Design</vt:lpstr>
      <vt:lpstr>Evaluation and Benchmarking of LLM Agents: A Survey</vt:lpstr>
      <vt:lpstr>Introduction</vt:lpstr>
      <vt:lpstr>Taxonomy Overview</vt:lpstr>
      <vt:lpstr>Evaluation Process</vt:lpstr>
      <vt:lpstr>Evaluation Process: How do we evaluate LLM agents?</vt:lpstr>
      <vt:lpstr>Evaluation Process: Interaction Modes</vt:lpstr>
      <vt:lpstr>Evaluation Process: Evaluation Data</vt:lpstr>
      <vt:lpstr>Evaluation Process: Metrics Computation Methods </vt:lpstr>
      <vt:lpstr>Evaluation Process: Evaluation Tooling </vt:lpstr>
      <vt:lpstr>Evaluation Process: Evaluation Contexts</vt:lpstr>
      <vt:lpstr>Evaluation Objectives</vt:lpstr>
      <vt:lpstr>Evaluation Objectives: What are we evaluating?</vt:lpstr>
      <vt:lpstr>Agent Behavior: Task Completion</vt:lpstr>
      <vt:lpstr>PowerPoint Presentation</vt:lpstr>
      <vt:lpstr>Agent Behavior: Output Quality</vt:lpstr>
      <vt:lpstr>PowerPoint Presentation</vt:lpstr>
      <vt:lpstr>Quick Recap: Evaluation Objectives – Agent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Recap: Evaluation Objectives – Agent Capabilities</vt:lpstr>
      <vt:lpstr>PowerPoint Presentation</vt:lpstr>
      <vt:lpstr>PowerPoint Presentation</vt:lpstr>
      <vt:lpstr>PowerPoint Presentation</vt:lpstr>
      <vt:lpstr>10 Minute Break</vt:lpstr>
      <vt:lpstr>Quick Recap: Evaluation Objectives – Reliability</vt:lpstr>
      <vt:lpstr>PowerPoint Presentation</vt:lpstr>
      <vt:lpstr>PowerPoint Presentation</vt:lpstr>
      <vt:lpstr>PowerPoint Presentation</vt:lpstr>
      <vt:lpstr>PowerPoint Presentation</vt:lpstr>
      <vt:lpstr>Quick Recap: Evaluation Objectives – Safety &amp; Alignment</vt:lpstr>
      <vt:lpstr>Enterprise-Specific Challenges</vt:lpstr>
      <vt:lpstr>Enterprise-Specific Challenges: Access Control </vt:lpstr>
      <vt:lpstr>Enterprise-Specific Challenges: Reliability Guarantees</vt:lpstr>
      <vt:lpstr>PowerPoint Presentation</vt:lpstr>
      <vt:lpstr>Enterprise-Specific Challenges: Dynamic &amp; Long-Horizon Interactions</vt:lpstr>
      <vt:lpstr>Enterprise-Specific Challenges: Policy &amp; Compliance</vt:lpstr>
      <vt:lpstr>Future Directions: Towards Scalable, Realistic Agent Evaluation </vt:lpstr>
      <vt:lpstr>Future Directions: Towards Scalable, Realistic Agent Evaluation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Mohammadi, Reza</dc:creator>
  <cp:revision>86</cp:revision>
  <dcterms:created xsi:type="dcterms:W3CDTF">2025-06-18T06:00:40Z</dcterms:created>
  <dcterms:modified xsi:type="dcterms:W3CDTF">2025-07-02T00:28:23Z</dcterms:modified>
</cp:coreProperties>
</file>